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84" r:id="rId3"/>
    <p:sldId id="336" r:id="rId4"/>
    <p:sldId id="276" r:id="rId5"/>
    <p:sldId id="274" r:id="rId6"/>
    <p:sldId id="337" r:id="rId7"/>
    <p:sldId id="328" r:id="rId8"/>
    <p:sldId id="268" r:id="rId9"/>
    <p:sldId id="267" r:id="rId10"/>
    <p:sldId id="323" r:id="rId11"/>
    <p:sldId id="324" r:id="rId12"/>
    <p:sldId id="331" r:id="rId13"/>
    <p:sldId id="325" r:id="rId14"/>
    <p:sldId id="329" r:id="rId15"/>
    <p:sldId id="333" r:id="rId16"/>
    <p:sldId id="259" r:id="rId17"/>
    <p:sldId id="330" r:id="rId18"/>
    <p:sldId id="334" r:id="rId19"/>
    <p:sldId id="299" r:id="rId20"/>
    <p:sldId id="33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in Stoll" initials="K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56"/>
    <p:restoredTop sz="89158"/>
  </p:normalViewPr>
  <p:slideViewPr>
    <p:cSldViewPr snapToGrid="0" snapToObjects="1">
      <p:cViewPr varScale="1">
        <p:scale>
          <a:sx n="104" d="100"/>
          <a:sy n="104" d="100"/>
        </p:scale>
        <p:origin x="318"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Arts/Humanities/Commerce</c:v>
                </c:pt>
              </c:strCache>
            </c:strRef>
          </c:tx>
          <c:spPr>
            <a:solidFill>
              <a:schemeClr val="accent1"/>
            </a:solidFill>
            <a:ln>
              <a:noFill/>
            </a:ln>
            <a:effectLst/>
          </c:spPr>
          <c:invertIfNegative val="0"/>
          <c:cat>
            <c:strRef>
              <c:f>Sheet1!$A$2:$A$10</c:f>
              <c:strCache>
                <c:ptCount val="9"/>
                <c:pt idx="0">
                  <c:v>Total</c:v>
                </c:pt>
                <c:pt idx="1">
                  <c:v>Australia</c:v>
                </c:pt>
                <c:pt idx="2">
                  <c:v>NZ</c:v>
                </c:pt>
                <c:pt idx="3">
                  <c:v>UK</c:v>
                </c:pt>
                <c:pt idx="4">
                  <c:v>USA</c:v>
                </c:pt>
                <c:pt idx="5">
                  <c:v>Canada</c:v>
                </c:pt>
                <c:pt idx="6">
                  <c:v>Chile</c:v>
                </c:pt>
                <c:pt idx="7">
                  <c:v>Germany</c:v>
                </c:pt>
                <c:pt idx="8">
                  <c:v>Iceland</c:v>
                </c:pt>
              </c:strCache>
            </c:strRef>
          </c:cat>
          <c:val>
            <c:numRef>
              <c:f>Sheet1!$B$2:$B$10</c:f>
              <c:numCache>
                <c:formatCode>General</c:formatCode>
                <c:ptCount val="9"/>
                <c:pt idx="0">
                  <c:v>47.8</c:v>
                </c:pt>
                <c:pt idx="1">
                  <c:v>40.200000000000003</c:v>
                </c:pt>
                <c:pt idx="2">
                  <c:v>37</c:v>
                </c:pt>
                <c:pt idx="3">
                  <c:v>13.1</c:v>
                </c:pt>
                <c:pt idx="4">
                  <c:v>55</c:v>
                </c:pt>
                <c:pt idx="5">
                  <c:v>30.5</c:v>
                </c:pt>
                <c:pt idx="6">
                  <c:v>44.6</c:v>
                </c:pt>
                <c:pt idx="7">
                  <c:v>73.2</c:v>
                </c:pt>
                <c:pt idx="8">
                  <c:v>52</c:v>
                </c:pt>
              </c:numCache>
            </c:numRef>
          </c:val>
          <c:extLst xmlns:c16r2="http://schemas.microsoft.com/office/drawing/2015/06/chart">
            <c:ext xmlns:c16="http://schemas.microsoft.com/office/drawing/2014/chart" uri="{C3380CC4-5D6E-409C-BE32-E72D297353CC}">
              <c16:uniqueId val="{00000000-FE8A-8E40-BE2F-D86A79A5045D}"/>
            </c:ext>
          </c:extLst>
        </c:ser>
        <c:ser>
          <c:idx val="1"/>
          <c:order val="1"/>
          <c:tx>
            <c:strRef>
              <c:f>Sheet1!$C$1</c:f>
              <c:strCache>
                <c:ptCount val="1"/>
                <c:pt idx="0">
                  <c:v>Science/Engineering</c:v>
                </c:pt>
              </c:strCache>
            </c:strRef>
          </c:tx>
          <c:spPr>
            <a:solidFill>
              <a:schemeClr val="accent2"/>
            </a:solidFill>
            <a:ln>
              <a:noFill/>
            </a:ln>
            <a:effectLst/>
          </c:spPr>
          <c:invertIfNegative val="0"/>
          <c:cat>
            <c:strRef>
              <c:f>Sheet1!$A$2:$A$10</c:f>
              <c:strCache>
                <c:ptCount val="9"/>
                <c:pt idx="0">
                  <c:v>Total</c:v>
                </c:pt>
                <c:pt idx="1">
                  <c:v>Australia</c:v>
                </c:pt>
                <c:pt idx="2">
                  <c:v>NZ</c:v>
                </c:pt>
                <c:pt idx="3">
                  <c:v>UK</c:v>
                </c:pt>
                <c:pt idx="4">
                  <c:v>USA</c:v>
                </c:pt>
                <c:pt idx="5">
                  <c:v>Canada</c:v>
                </c:pt>
                <c:pt idx="6">
                  <c:v>Chile</c:v>
                </c:pt>
                <c:pt idx="7">
                  <c:v>Germany</c:v>
                </c:pt>
                <c:pt idx="8">
                  <c:v>Iceland</c:v>
                </c:pt>
              </c:strCache>
            </c:strRef>
          </c:cat>
          <c:val>
            <c:numRef>
              <c:f>Sheet1!$C$2:$C$10</c:f>
              <c:numCache>
                <c:formatCode>General</c:formatCode>
                <c:ptCount val="9"/>
                <c:pt idx="0">
                  <c:v>14.4</c:v>
                </c:pt>
                <c:pt idx="1">
                  <c:v>16.2</c:v>
                </c:pt>
                <c:pt idx="2">
                  <c:v>14.9</c:v>
                </c:pt>
                <c:pt idx="3">
                  <c:v>14.5</c:v>
                </c:pt>
                <c:pt idx="4">
                  <c:v>17.3</c:v>
                </c:pt>
                <c:pt idx="5">
                  <c:v>14.9</c:v>
                </c:pt>
                <c:pt idx="6">
                  <c:v>27.9</c:v>
                </c:pt>
                <c:pt idx="7">
                  <c:v>0</c:v>
                </c:pt>
                <c:pt idx="8">
                  <c:v>16.7</c:v>
                </c:pt>
              </c:numCache>
            </c:numRef>
          </c:val>
          <c:extLst xmlns:c16r2="http://schemas.microsoft.com/office/drawing/2015/06/chart">
            <c:ext xmlns:c16="http://schemas.microsoft.com/office/drawing/2014/chart" uri="{C3380CC4-5D6E-409C-BE32-E72D297353CC}">
              <c16:uniqueId val="{00000001-FE8A-8E40-BE2F-D86A79A5045D}"/>
            </c:ext>
          </c:extLst>
        </c:ser>
        <c:ser>
          <c:idx val="2"/>
          <c:order val="2"/>
          <c:tx>
            <c:strRef>
              <c:f>Sheet1!$D$1</c:f>
              <c:strCache>
                <c:ptCount val="1"/>
                <c:pt idx="0">
                  <c:v>Health Sciences </c:v>
                </c:pt>
              </c:strCache>
            </c:strRef>
          </c:tx>
          <c:spPr>
            <a:solidFill>
              <a:schemeClr val="accent3"/>
            </a:solidFill>
            <a:ln>
              <a:noFill/>
            </a:ln>
            <a:effectLst/>
          </c:spPr>
          <c:invertIfNegative val="0"/>
          <c:cat>
            <c:strRef>
              <c:f>Sheet1!$A$2:$A$10</c:f>
              <c:strCache>
                <c:ptCount val="9"/>
                <c:pt idx="0">
                  <c:v>Total</c:v>
                </c:pt>
                <c:pt idx="1">
                  <c:v>Australia</c:v>
                </c:pt>
                <c:pt idx="2">
                  <c:v>NZ</c:v>
                </c:pt>
                <c:pt idx="3">
                  <c:v>UK</c:v>
                </c:pt>
                <c:pt idx="4">
                  <c:v>USA</c:v>
                </c:pt>
                <c:pt idx="5">
                  <c:v>Canada</c:v>
                </c:pt>
                <c:pt idx="6">
                  <c:v>Chile</c:v>
                </c:pt>
                <c:pt idx="7">
                  <c:v>Germany</c:v>
                </c:pt>
                <c:pt idx="8">
                  <c:v>Iceland</c:v>
                </c:pt>
              </c:strCache>
            </c:strRef>
          </c:cat>
          <c:val>
            <c:numRef>
              <c:f>Sheet1!$D$2:$D$10</c:f>
              <c:numCache>
                <c:formatCode>General</c:formatCode>
                <c:ptCount val="9"/>
                <c:pt idx="0">
                  <c:v>31.5</c:v>
                </c:pt>
                <c:pt idx="1">
                  <c:v>38.799999999999997</c:v>
                </c:pt>
                <c:pt idx="2">
                  <c:v>34.299999999999997</c:v>
                </c:pt>
                <c:pt idx="3">
                  <c:v>55</c:v>
                </c:pt>
                <c:pt idx="4">
                  <c:v>19</c:v>
                </c:pt>
                <c:pt idx="5">
                  <c:v>39.799999999999997</c:v>
                </c:pt>
                <c:pt idx="6">
                  <c:v>25.2</c:v>
                </c:pt>
                <c:pt idx="7">
                  <c:v>26.8</c:v>
                </c:pt>
                <c:pt idx="8">
                  <c:v>25.8</c:v>
                </c:pt>
              </c:numCache>
            </c:numRef>
          </c:val>
          <c:extLst xmlns:c16r2="http://schemas.microsoft.com/office/drawing/2015/06/chart">
            <c:ext xmlns:c16="http://schemas.microsoft.com/office/drawing/2014/chart" uri="{C3380CC4-5D6E-409C-BE32-E72D297353CC}">
              <c16:uniqueId val="{00000002-FE8A-8E40-BE2F-D86A79A5045D}"/>
            </c:ext>
          </c:extLst>
        </c:ser>
        <c:ser>
          <c:idx val="3"/>
          <c:order val="3"/>
          <c:tx>
            <c:strRef>
              <c:f>Sheet1!$E$1</c:f>
              <c:strCache>
                <c:ptCount val="1"/>
                <c:pt idx="0">
                  <c:v>Other</c:v>
                </c:pt>
              </c:strCache>
            </c:strRef>
          </c:tx>
          <c:spPr>
            <a:solidFill>
              <a:schemeClr val="accent4"/>
            </a:solidFill>
            <a:ln>
              <a:noFill/>
            </a:ln>
            <a:effectLst/>
          </c:spPr>
          <c:invertIfNegative val="0"/>
          <c:cat>
            <c:strRef>
              <c:f>Sheet1!$A$2:$A$10</c:f>
              <c:strCache>
                <c:ptCount val="9"/>
                <c:pt idx="0">
                  <c:v>Total</c:v>
                </c:pt>
                <c:pt idx="1">
                  <c:v>Australia</c:v>
                </c:pt>
                <c:pt idx="2">
                  <c:v>NZ</c:v>
                </c:pt>
                <c:pt idx="3">
                  <c:v>UK</c:v>
                </c:pt>
                <c:pt idx="4">
                  <c:v>USA</c:v>
                </c:pt>
                <c:pt idx="5">
                  <c:v>Canada</c:v>
                </c:pt>
                <c:pt idx="6">
                  <c:v>Chile</c:v>
                </c:pt>
                <c:pt idx="7">
                  <c:v>Germany</c:v>
                </c:pt>
                <c:pt idx="8">
                  <c:v>Iceland</c:v>
                </c:pt>
              </c:strCache>
            </c:strRef>
          </c:cat>
          <c:val>
            <c:numRef>
              <c:f>Sheet1!$E$2:$E$10</c:f>
              <c:numCache>
                <c:formatCode>General</c:formatCode>
                <c:ptCount val="9"/>
                <c:pt idx="0">
                  <c:v>6.3</c:v>
                </c:pt>
                <c:pt idx="1">
                  <c:v>4.8</c:v>
                </c:pt>
                <c:pt idx="2">
                  <c:v>13.8</c:v>
                </c:pt>
                <c:pt idx="3">
                  <c:v>17.3</c:v>
                </c:pt>
                <c:pt idx="4">
                  <c:v>8.6999999999999993</c:v>
                </c:pt>
                <c:pt idx="5">
                  <c:v>14.9</c:v>
                </c:pt>
                <c:pt idx="6">
                  <c:v>2.2000000000000002</c:v>
                </c:pt>
                <c:pt idx="7">
                  <c:v>0</c:v>
                </c:pt>
                <c:pt idx="8">
                  <c:v>5.6</c:v>
                </c:pt>
              </c:numCache>
            </c:numRef>
          </c:val>
          <c:extLst xmlns:c16r2="http://schemas.microsoft.com/office/drawing/2015/06/chart">
            <c:ext xmlns:c16="http://schemas.microsoft.com/office/drawing/2014/chart" uri="{C3380CC4-5D6E-409C-BE32-E72D297353CC}">
              <c16:uniqueId val="{00000003-FE8A-8E40-BE2F-D86A79A5045D}"/>
            </c:ext>
          </c:extLst>
        </c:ser>
        <c:dLbls>
          <c:showLegendKey val="0"/>
          <c:showVal val="0"/>
          <c:showCatName val="0"/>
          <c:showSerName val="0"/>
          <c:showPercent val="0"/>
          <c:showBubbleSize val="0"/>
        </c:dLbls>
        <c:gapWidth val="150"/>
        <c:overlap val="100"/>
        <c:axId val="383099096"/>
        <c:axId val="383099488"/>
      </c:barChart>
      <c:catAx>
        <c:axId val="38309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099488"/>
        <c:crosses val="autoZero"/>
        <c:auto val="1"/>
        <c:lblAlgn val="ctr"/>
        <c:lblOffset val="100"/>
        <c:noMultiLvlLbl val="0"/>
      </c:catAx>
      <c:valAx>
        <c:axId val="383099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099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preferred MWs (current study)</c:v>
                </c:pt>
              </c:strCache>
            </c:strRef>
          </c:tx>
          <c:spPr>
            <a:ln w="28575" cap="rnd">
              <a:solidFill>
                <a:schemeClr val="accent1"/>
              </a:solidFill>
              <a:round/>
            </a:ln>
            <a:effectLst/>
          </c:spPr>
          <c:marker>
            <c:symbol val="none"/>
          </c:marker>
          <c:cat>
            <c:strRef>
              <c:f>Sheet1!$A$2:$A$9</c:f>
              <c:strCache>
                <c:ptCount val="8"/>
                <c:pt idx="0">
                  <c:v>Australia</c:v>
                </c:pt>
                <c:pt idx="1">
                  <c:v>  Canada</c:v>
                </c:pt>
                <c:pt idx="2">
                  <c:v>  Chile </c:v>
                </c:pt>
                <c:pt idx="3">
                  <c:v>  England</c:v>
                </c:pt>
                <c:pt idx="4">
                  <c:v>  Germany</c:v>
                </c:pt>
                <c:pt idx="5">
                  <c:v>  Iceland</c:v>
                </c:pt>
                <c:pt idx="6">
                  <c:v>  New Zealand </c:v>
                </c:pt>
                <c:pt idx="7">
                  <c:v>  United States</c:v>
                </c:pt>
              </c:strCache>
            </c:strRef>
          </c:cat>
          <c:val>
            <c:numRef>
              <c:f>Sheet1!$B$2:$B$9</c:f>
              <c:numCache>
                <c:formatCode>General</c:formatCode>
                <c:ptCount val="8"/>
                <c:pt idx="0">
                  <c:v>46</c:v>
                </c:pt>
                <c:pt idx="1">
                  <c:v>17</c:v>
                </c:pt>
                <c:pt idx="2">
                  <c:v>67</c:v>
                </c:pt>
                <c:pt idx="3">
                  <c:v>78</c:v>
                </c:pt>
                <c:pt idx="4">
                  <c:v>53</c:v>
                </c:pt>
                <c:pt idx="5">
                  <c:v>78</c:v>
                </c:pt>
                <c:pt idx="6">
                  <c:v>62</c:v>
                </c:pt>
                <c:pt idx="7">
                  <c:v>7</c:v>
                </c:pt>
              </c:numCache>
            </c:numRef>
          </c:val>
          <c:smooth val="0"/>
          <c:extLst xmlns:c16r2="http://schemas.microsoft.com/office/drawing/2015/06/chart">
            <c:ext xmlns:c16="http://schemas.microsoft.com/office/drawing/2014/chart" uri="{C3380CC4-5D6E-409C-BE32-E72D297353CC}">
              <c16:uniqueId val="{00000000-664A-6A4C-BB32-40C40C1CB6BB}"/>
            </c:ext>
          </c:extLst>
        </c:ser>
        <c:ser>
          <c:idx val="1"/>
          <c:order val="1"/>
          <c:tx>
            <c:strRef>
              <c:f>Sheet1!$C$1</c:f>
              <c:strCache>
                <c:ptCount val="1"/>
                <c:pt idx="0">
                  <c:v>% births attended by MWs </c:v>
                </c:pt>
              </c:strCache>
            </c:strRef>
          </c:tx>
          <c:spPr>
            <a:ln w="28575" cap="rnd">
              <a:solidFill>
                <a:schemeClr val="accent2"/>
              </a:solidFill>
              <a:round/>
            </a:ln>
            <a:effectLst/>
          </c:spPr>
          <c:marker>
            <c:symbol val="none"/>
          </c:marker>
          <c:cat>
            <c:strRef>
              <c:f>Sheet1!$A$2:$A$9</c:f>
              <c:strCache>
                <c:ptCount val="8"/>
                <c:pt idx="0">
                  <c:v>Australia</c:v>
                </c:pt>
                <c:pt idx="1">
                  <c:v>  Canada</c:v>
                </c:pt>
                <c:pt idx="2">
                  <c:v>  Chile </c:v>
                </c:pt>
                <c:pt idx="3">
                  <c:v>  England</c:v>
                </c:pt>
                <c:pt idx="4">
                  <c:v>  Germany</c:v>
                </c:pt>
                <c:pt idx="5">
                  <c:v>  Iceland</c:v>
                </c:pt>
                <c:pt idx="6">
                  <c:v>  New Zealand </c:v>
                </c:pt>
                <c:pt idx="7">
                  <c:v>  United States</c:v>
                </c:pt>
              </c:strCache>
            </c:strRef>
          </c:cat>
          <c:val>
            <c:numRef>
              <c:f>Sheet1!$C$2:$C$9</c:f>
              <c:numCache>
                <c:formatCode>General</c:formatCode>
                <c:ptCount val="8"/>
                <c:pt idx="0">
                  <c:v>39</c:v>
                </c:pt>
                <c:pt idx="1">
                  <c:v>4</c:v>
                </c:pt>
                <c:pt idx="2">
                  <c:v>39</c:v>
                </c:pt>
                <c:pt idx="3">
                  <c:v>56</c:v>
                </c:pt>
                <c:pt idx="4">
                  <c:v>67</c:v>
                </c:pt>
                <c:pt idx="5">
                  <c:v>84</c:v>
                </c:pt>
                <c:pt idx="6">
                  <c:v>74</c:v>
                </c:pt>
                <c:pt idx="7">
                  <c:v>8</c:v>
                </c:pt>
              </c:numCache>
            </c:numRef>
          </c:val>
          <c:smooth val="0"/>
          <c:extLst xmlns:c16r2="http://schemas.microsoft.com/office/drawing/2015/06/chart">
            <c:ext xmlns:c16="http://schemas.microsoft.com/office/drawing/2014/chart" uri="{C3380CC4-5D6E-409C-BE32-E72D297353CC}">
              <c16:uniqueId val="{00000001-664A-6A4C-BB32-40C40C1CB6BB}"/>
            </c:ext>
          </c:extLst>
        </c:ser>
        <c:dLbls>
          <c:showLegendKey val="0"/>
          <c:showVal val="0"/>
          <c:showCatName val="0"/>
          <c:showSerName val="0"/>
          <c:showPercent val="0"/>
          <c:showBubbleSize val="0"/>
        </c:dLbls>
        <c:smooth val="0"/>
        <c:axId val="383100272"/>
        <c:axId val="383100664"/>
      </c:lineChart>
      <c:catAx>
        <c:axId val="38310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100664"/>
        <c:crosses val="autoZero"/>
        <c:auto val="1"/>
        <c:lblAlgn val="ctr"/>
        <c:lblOffset val="100"/>
        <c:noMultiLvlLbl val="0"/>
      </c:catAx>
      <c:valAx>
        <c:axId val="383100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100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Australia</c:v>
                </c:pt>
              </c:strCache>
            </c:strRef>
          </c:tx>
          <c:spPr>
            <a:solidFill>
              <a:schemeClr val="accent1"/>
            </a:solidFill>
            <a:ln>
              <a:noFill/>
            </a:ln>
            <a:effectLst/>
          </c:spPr>
          <c:invertIfNegative val="0"/>
          <c:cat>
            <c:strRef>
              <c:f>Sheet1!$A$2:$A$3</c:f>
              <c:strCache>
                <c:ptCount val="2"/>
                <c:pt idx="0">
                  <c:v>Preference for home birth, with midwives</c:v>
                </c:pt>
                <c:pt idx="1">
                  <c:v>Preference for birthing center, with midwives</c:v>
                </c:pt>
              </c:strCache>
            </c:strRef>
          </c:cat>
          <c:val>
            <c:numRef>
              <c:f>Sheet1!$B$2:$B$3</c:f>
              <c:numCache>
                <c:formatCode>General</c:formatCode>
                <c:ptCount val="2"/>
                <c:pt idx="0">
                  <c:v>1.9</c:v>
                </c:pt>
                <c:pt idx="1">
                  <c:v>10.199999999999999</c:v>
                </c:pt>
              </c:numCache>
            </c:numRef>
          </c:val>
          <c:extLst xmlns:c16r2="http://schemas.microsoft.com/office/drawing/2015/06/chart">
            <c:ext xmlns:c16="http://schemas.microsoft.com/office/drawing/2014/chart" uri="{C3380CC4-5D6E-409C-BE32-E72D297353CC}">
              <c16:uniqueId val="{00000000-E9EE-4343-B41F-A1AB20CC462C}"/>
            </c:ext>
          </c:extLst>
        </c:ser>
        <c:ser>
          <c:idx val="1"/>
          <c:order val="1"/>
          <c:tx>
            <c:strRef>
              <c:f>Sheet1!$C$1</c:f>
              <c:strCache>
                <c:ptCount val="1"/>
                <c:pt idx="0">
                  <c:v>NZ</c:v>
                </c:pt>
              </c:strCache>
            </c:strRef>
          </c:tx>
          <c:spPr>
            <a:solidFill>
              <a:schemeClr val="accent2"/>
            </a:solidFill>
            <a:ln>
              <a:noFill/>
            </a:ln>
            <a:effectLst/>
          </c:spPr>
          <c:invertIfNegative val="0"/>
          <c:cat>
            <c:strRef>
              <c:f>Sheet1!$A$2:$A$3</c:f>
              <c:strCache>
                <c:ptCount val="2"/>
                <c:pt idx="0">
                  <c:v>Preference for home birth, with midwives</c:v>
                </c:pt>
                <c:pt idx="1">
                  <c:v>Preference for birthing center, with midwives</c:v>
                </c:pt>
              </c:strCache>
            </c:strRef>
          </c:cat>
          <c:val>
            <c:numRef>
              <c:f>Sheet1!$C$2:$C$3</c:f>
              <c:numCache>
                <c:formatCode>General</c:formatCode>
                <c:ptCount val="2"/>
                <c:pt idx="0">
                  <c:v>5.0999999999999996</c:v>
                </c:pt>
                <c:pt idx="1">
                  <c:v>21.2</c:v>
                </c:pt>
              </c:numCache>
            </c:numRef>
          </c:val>
          <c:extLst xmlns:c16r2="http://schemas.microsoft.com/office/drawing/2015/06/chart">
            <c:ext xmlns:c16="http://schemas.microsoft.com/office/drawing/2014/chart" uri="{C3380CC4-5D6E-409C-BE32-E72D297353CC}">
              <c16:uniqueId val="{00000001-E9EE-4343-B41F-A1AB20CC462C}"/>
            </c:ext>
          </c:extLst>
        </c:ser>
        <c:ser>
          <c:idx val="2"/>
          <c:order val="2"/>
          <c:tx>
            <c:strRef>
              <c:f>Sheet1!$D$1</c:f>
              <c:strCache>
                <c:ptCount val="1"/>
                <c:pt idx="0">
                  <c:v>UK</c:v>
                </c:pt>
              </c:strCache>
            </c:strRef>
          </c:tx>
          <c:spPr>
            <a:solidFill>
              <a:schemeClr val="accent3"/>
            </a:solidFill>
            <a:ln>
              <a:noFill/>
            </a:ln>
            <a:effectLst/>
          </c:spPr>
          <c:invertIfNegative val="0"/>
          <c:cat>
            <c:strRef>
              <c:f>Sheet1!$A$2:$A$3</c:f>
              <c:strCache>
                <c:ptCount val="2"/>
                <c:pt idx="0">
                  <c:v>Preference for home birth, with midwives</c:v>
                </c:pt>
                <c:pt idx="1">
                  <c:v>Preference for birthing center, with midwives</c:v>
                </c:pt>
              </c:strCache>
            </c:strRef>
          </c:cat>
          <c:val>
            <c:numRef>
              <c:f>Sheet1!$D$2:$D$3</c:f>
              <c:numCache>
                <c:formatCode>General</c:formatCode>
                <c:ptCount val="2"/>
                <c:pt idx="0">
                  <c:v>5.7</c:v>
                </c:pt>
                <c:pt idx="1">
                  <c:v>15.2</c:v>
                </c:pt>
              </c:numCache>
            </c:numRef>
          </c:val>
          <c:extLst xmlns:c16r2="http://schemas.microsoft.com/office/drawing/2015/06/chart">
            <c:ext xmlns:c16="http://schemas.microsoft.com/office/drawing/2014/chart" uri="{C3380CC4-5D6E-409C-BE32-E72D297353CC}">
              <c16:uniqueId val="{00000002-E9EE-4343-B41F-A1AB20CC462C}"/>
            </c:ext>
          </c:extLst>
        </c:ser>
        <c:ser>
          <c:idx val="3"/>
          <c:order val="3"/>
          <c:tx>
            <c:strRef>
              <c:f>Sheet1!$E$1</c:f>
              <c:strCache>
                <c:ptCount val="1"/>
                <c:pt idx="0">
                  <c:v>USA</c:v>
                </c:pt>
              </c:strCache>
            </c:strRef>
          </c:tx>
          <c:spPr>
            <a:solidFill>
              <a:schemeClr val="accent4"/>
            </a:solidFill>
            <a:ln>
              <a:noFill/>
            </a:ln>
            <a:effectLst/>
          </c:spPr>
          <c:invertIfNegative val="0"/>
          <c:cat>
            <c:strRef>
              <c:f>Sheet1!$A$2:$A$3</c:f>
              <c:strCache>
                <c:ptCount val="2"/>
                <c:pt idx="0">
                  <c:v>Preference for home birth, with midwives</c:v>
                </c:pt>
                <c:pt idx="1">
                  <c:v>Preference for birthing center, with midwives</c:v>
                </c:pt>
              </c:strCache>
            </c:strRef>
          </c:cat>
          <c:val>
            <c:numRef>
              <c:f>Sheet1!$E$2:$E$3</c:f>
              <c:numCache>
                <c:formatCode>General</c:formatCode>
                <c:ptCount val="2"/>
                <c:pt idx="0">
                  <c:v>0.6</c:v>
                </c:pt>
                <c:pt idx="1">
                  <c:v>3.1</c:v>
                </c:pt>
              </c:numCache>
            </c:numRef>
          </c:val>
          <c:extLst xmlns:c16r2="http://schemas.microsoft.com/office/drawing/2015/06/chart">
            <c:ext xmlns:c16="http://schemas.microsoft.com/office/drawing/2014/chart" uri="{C3380CC4-5D6E-409C-BE32-E72D297353CC}">
              <c16:uniqueId val="{00000003-E9EE-4343-B41F-A1AB20CC462C}"/>
            </c:ext>
          </c:extLst>
        </c:ser>
        <c:ser>
          <c:idx val="4"/>
          <c:order val="4"/>
          <c:tx>
            <c:strRef>
              <c:f>Sheet1!$F$1</c:f>
              <c:strCache>
                <c:ptCount val="1"/>
                <c:pt idx="0">
                  <c:v>Canada</c:v>
                </c:pt>
              </c:strCache>
            </c:strRef>
          </c:tx>
          <c:spPr>
            <a:solidFill>
              <a:schemeClr val="accent5"/>
            </a:solidFill>
            <a:ln>
              <a:noFill/>
            </a:ln>
            <a:effectLst/>
          </c:spPr>
          <c:invertIfNegative val="0"/>
          <c:cat>
            <c:strRef>
              <c:f>Sheet1!$A$2:$A$3</c:f>
              <c:strCache>
                <c:ptCount val="2"/>
                <c:pt idx="0">
                  <c:v>Preference for home birth, with midwives</c:v>
                </c:pt>
                <c:pt idx="1">
                  <c:v>Preference for birthing center, with midwives</c:v>
                </c:pt>
              </c:strCache>
            </c:strRef>
          </c:cat>
          <c:val>
            <c:numRef>
              <c:f>Sheet1!$F$2:$F$3</c:f>
              <c:numCache>
                <c:formatCode>General</c:formatCode>
                <c:ptCount val="2"/>
                <c:pt idx="0">
                  <c:v>13.7</c:v>
                </c:pt>
                <c:pt idx="1">
                  <c:v>7.3</c:v>
                </c:pt>
              </c:numCache>
            </c:numRef>
          </c:val>
          <c:extLst xmlns:c16r2="http://schemas.microsoft.com/office/drawing/2015/06/chart">
            <c:ext xmlns:c16="http://schemas.microsoft.com/office/drawing/2014/chart" uri="{C3380CC4-5D6E-409C-BE32-E72D297353CC}">
              <c16:uniqueId val="{00000004-E9EE-4343-B41F-A1AB20CC462C}"/>
            </c:ext>
          </c:extLst>
        </c:ser>
        <c:ser>
          <c:idx val="5"/>
          <c:order val="5"/>
          <c:tx>
            <c:strRef>
              <c:f>Sheet1!$G$1</c:f>
              <c:strCache>
                <c:ptCount val="1"/>
                <c:pt idx="0">
                  <c:v>Chile</c:v>
                </c:pt>
              </c:strCache>
            </c:strRef>
          </c:tx>
          <c:spPr>
            <a:solidFill>
              <a:schemeClr val="accent6"/>
            </a:solidFill>
            <a:ln>
              <a:noFill/>
            </a:ln>
            <a:effectLst/>
          </c:spPr>
          <c:invertIfNegative val="0"/>
          <c:cat>
            <c:strRef>
              <c:f>Sheet1!$A$2:$A$3</c:f>
              <c:strCache>
                <c:ptCount val="2"/>
                <c:pt idx="0">
                  <c:v>Preference for home birth, with midwives</c:v>
                </c:pt>
                <c:pt idx="1">
                  <c:v>Preference for birthing center, with midwives</c:v>
                </c:pt>
              </c:strCache>
            </c:strRef>
          </c:cat>
          <c:val>
            <c:numRef>
              <c:f>Sheet1!$G$2:$G$3</c:f>
              <c:numCache>
                <c:formatCode>General</c:formatCode>
                <c:ptCount val="2"/>
                <c:pt idx="0">
                  <c:v>7</c:v>
                </c:pt>
                <c:pt idx="1">
                  <c:v>7.3</c:v>
                </c:pt>
              </c:numCache>
            </c:numRef>
          </c:val>
          <c:extLst xmlns:c16r2="http://schemas.microsoft.com/office/drawing/2015/06/chart">
            <c:ext xmlns:c16="http://schemas.microsoft.com/office/drawing/2014/chart" uri="{C3380CC4-5D6E-409C-BE32-E72D297353CC}">
              <c16:uniqueId val="{00000005-E9EE-4343-B41F-A1AB20CC462C}"/>
            </c:ext>
          </c:extLst>
        </c:ser>
        <c:ser>
          <c:idx val="6"/>
          <c:order val="6"/>
          <c:tx>
            <c:strRef>
              <c:f>Sheet1!$H$1</c:f>
              <c:strCache>
                <c:ptCount val="1"/>
                <c:pt idx="0">
                  <c:v>Germany</c:v>
                </c:pt>
              </c:strCache>
            </c:strRef>
          </c:tx>
          <c:spPr>
            <a:solidFill>
              <a:schemeClr val="accent1">
                <a:lumMod val="60000"/>
              </a:schemeClr>
            </a:solidFill>
            <a:ln>
              <a:noFill/>
            </a:ln>
            <a:effectLst/>
          </c:spPr>
          <c:invertIfNegative val="0"/>
          <c:cat>
            <c:strRef>
              <c:f>Sheet1!$A$2:$A$3</c:f>
              <c:strCache>
                <c:ptCount val="2"/>
                <c:pt idx="0">
                  <c:v>Preference for home birth, with midwives</c:v>
                </c:pt>
                <c:pt idx="1">
                  <c:v>Preference for birthing center, with midwives</c:v>
                </c:pt>
              </c:strCache>
            </c:strRef>
          </c:cat>
          <c:val>
            <c:numRef>
              <c:f>Sheet1!$H$2:$H$3</c:f>
              <c:numCache>
                <c:formatCode>General</c:formatCode>
                <c:ptCount val="2"/>
                <c:pt idx="0">
                  <c:v>3.1</c:v>
                </c:pt>
                <c:pt idx="1">
                  <c:v>6.8</c:v>
                </c:pt>
              </c:numCache>
            </c:numRef>
          </c:val>
          <c:extLst xmlns:c16r2="http://schemas.microsoft.com/office/drawing/2015/06/chart">
            <c:ext xmlns:c16="http://schemas.microsoft.com/office/drawing/2014/chart" uri="{C3380CC4-5D6E-409C-BE32-E72D297353CC}">
              <c16:uniqueId val="{00000006-E9EE-4343-B41F-A1AB20CC462C}"/>
            </c:ext>
          </c:extLst>
        </c:ser>
        <c:ser>
          <c:idx val="7"/>
          <c:order val="7"/>
          <c:tx>
            <c:strRef>
              <c:f>Sheet1!$I$1</c:f>
              <c:strCache>
                <c:ptCount val="1"/>
                <c:pt idx="0">
                  <c:v>Iceland</c:v>
                </c:pt>
              </c:strCache>
            </c:strRef>
          </c:tx>
          <c:spPr>
            <a:solidFill>
              <a:schemeClr val="accent2">
                <a:lumMod val="60000"/>
              </a:schemeClr>
            </a:solidFill>
            <a:ln>
              <a:noFill/>
            </a:ln>
            <a:effectLst/>
          </c:spPr>
          <c:invertIfNegative val="0"/>
          <c:cat>
            <c:strRef>
              <c:f>Sheet1!$A$2:$A$3</c:f>
              <c:strCache>
                <c:ptCount val="2"/>
                <c:pt idx="0">
                  <c:v>Preference for home birth, with midwives</c:v>
                </c:pt>
                <c:pt idx="1">
                  <c:v>Preference for birthing center, with midwives</c:v>
                </c:pt>
              </c:strCache>
            </c:strRef>
          </c:cat>
          <c:val>
            <c:numRef>
              <c:f>Sheet1!$I$2:$I$3</c:f>
              <c:numCache>
                <c:formatCode>General</c:formatCode>
                <c:ptCount val="2"/>
                <c:pt idx="0">
                  <c:v>4.2</c:v>
                </c:pt>
                <c:pt idx="1">
                  <c:v>8.1</c:v>
                </c:pt>
              </c:numCache>
            </c:numRef>
          </c:val>
          <c:extLst xmlns:c16r2="http://schemas.microsoft.com/office/drawing/2015/06/chart">
            <c:ext xmlns:c16="http://schemas.microsoft.com/office/drawing/2014/chart" uri="{C3380CC4-5D6E-409C-BE32-E72D297353CC}">
              <c16:uniqueId val="{00000007-E9EE-4343-B41F-A1AB20CC462C}"/>
            </c:ext>
          </c:extLst>
        </c:ser>
        <c:dLbls>
          <c:showLegendKey val="0"/>
          <c:showVal val="0"/>
          <c:showCatName val="0"/>
          <c:showSerName val="0"/>
          <c:showPercent val="0"/>
          <c:showBubbleSize val="0"/>
        </c:dLbls>
        <c:gapWidth val="150"/>
        <c:axId val="385542752"/>
        <c:axId val="385542360"/>
      </c:barChart>
      <c:catAx>
        <c:axId val="38554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542360"/>
        <c:crosses val="autoZero"/>
        <c:auto val="1"/>
        <c:lblAlgn val="ctr"/>
        <c:lblOffset val="100"/>
        <c:noMultiLvlLbl val="0"/>
      </c:catAx>
      <c:valAx>
        <c:axId val="385542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542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Prefered homebirth (current study)</c:v>
                </c:pt>
              </c:strCache>
            </c:strRef>
          </c:tx>
          <c:spPr>
            <a:ln w="28575" cap="rnd">
              <a:solidFill>
                <a:schemeClr val="accent1"/>
              </a:solidFill>
              <a:round/>
            </a:ln>
            <a:effectLst/>
          </c:spPr>
          <c:marker>
            <c:symbol val="none"/>
          </c:marker>
          <c:cat>
            <c:strRef>
              <c:f>Sheet1!$A$2:$A$9</c:f>
              <c:strCache>
                <c:ptCount val="8"/>
                <c:pt idx="0">
                  <c:v>Australia</c:v>
                </c:pt>
                <c:pt idx="1">
                  <c:v>  Canada</c:v>
                </c:pt>
                <c:pt idx="2">
                  <c:v>  Chile </c:v>
                </c:pt>
                <c:pt idx="3">
                  <c:v>  England</c:v>
                </c:pt>
                <c:pt idx="4">
                  <c:v>  Germany</c:v>
                </c:pt>
                <c:pt idx="5">
                  <c:v>  Iceland</c:v>
                </c:pt>
                <c:pt idx="6">
                  <c:v>  New Zealand </c:v>
                </c:pt>
                <c:pt idx="7">
                  <c:v>  United States</c:v>
                </c:pt>
              </c:strCache>
            </c:strRef>
          </c:cat>
          <c:val>
            <c:numRef>
              <c:f>Sheet1!$B$2:$B$9</c:f>
              <c:numCache>
                <c:formatCode>General</c:formatCode>
                <c:ptCount val="8"/>
                <c:pt idx="0">
                  <c:v>1.4</c:v>
                </c:pt>
                <c:pt idx="1">
                  <c:v>6.8</c:v>
                </c:pt>
                <c:pt idx="2">
                  <c:v>22</c:v>
                </c:pt>
                <c:pt idx="3">
                  <c:v>4.0999999999999996</c:v>
                </c:pt>
                <c:pt idx="4">
                  <c:v>2.5</c:v>
                </c:pt>
                <c:pt idx="5">
                  <c:v>3.3</c:v>
                </c:pt>
                <c:pt idx="6">
                  <c:v>3.5</c:v>
                </c:pt>
                <c:pt idx="7">
                  <c:v>0.4</c:v>
                </c:pt>
              </c:numCache>
            </c:numRef>
          </c:val>
          <c:smooth val="0"/>
          <c:extLst xmlns:c16r2="http://schemas.microsoft.com/office/drawing/2015/06/chart">
            <c:ext xmlns:c16="http://schemas.microsoft.com/office/drawing/2014/chart" uri="{C3380CC4-5D6E-409C-BE32-E72D297353CC}">
              <c16:uniqueId val="{00000000-664A-6A4C-BB32-40C40C1CB6BB}"/>
            </c:ext>
          </c:extLst>
        </c:ser>
        <c:ser>
          <c:idx val="1"/>
          <c:order val="1"/>
          <c:tx>
            <c:strRef>
              <c:f>Sheet1!$C$1</c:f>
              <c:strCache>
                <c:ptCount val="1"/>
                <c:pt idx="0">
                  <c:v>National homebirth rates </c:v>
                </c:pt>
              </c:strCache>
            </c:strRef>
          </c:tx>
          <c:spPr>
            <a:ln w="28575" cap="rnd">
              <a:solidFill>
                <a:schemeClr val="accent2"/>
              </a:solidFill>
              <a:round/>
            </a:ln>
            <a:effectLst/>
          </c:spPr>
          <c:marker>
            <c:symbol val="none"/>
          </c:marker>
          <c:cat>
            <c:strRef>
              <c:f>Sheet1!$A$2:$A$9</c:f>
              <c:strCache>
                <c:ptCount val="8"/>
                <c:pt idx="0">
                  <c:v>Australia</c:v>
                </c:pt>
                <c:pt idx="1">
                  <c:v>  Canada</c:v>
                </c:pt>
                <c:pt idx="2">
                  <c:v>  Chile </c:v>
                </c:pt>
                <c:pt idx="3">
                  <c:v>  England</c:v>
                </c:pt>
                <c:pt idx="4">
                  <c:v>  Germany</c:v>
                </c:pt>
                <c:pt idx="5">
                  <c:v>  Iceland</c:v>
                </c:pt>
                <c:pt idx="6">
                  <c:v>  New Zealand </c:v>
                </c:pt>
                <c:pt idx="7">
                  <c:v>  United States</c:v>
                </c:pt>
              </c:strCache>
            </c:strRef>
          </c:cat>
          <c:val>
            <c:numRef>
              <c:f>Sheet1!$C$2:$C$9</c:f>
              <c:numCache>
                <c:formatCode>General</c:formatCode>
                <c:ptCount val="8"/>
                <c:pt idx="0">
                  <c:v>0.4</c:v>
                </c:pt>
                <c:pt idx="1">
                  <c:v>4.4000000000000004</c:v>
                </c:pt>
                <c:pt idx="2">
                  <c:v>0</c:v>
                </c:pt>
                <c:pt idx="3">
                  <c:v>3</c:v>
                </c:pt>
                <c:pt idx="4">
                  <c:v>0.5</c:v>
                </c:pt>
                <c:pt idx="5">
                  <c:v>2.2000000000000002</c:v>
                </c:pt>
                <c:pt idx="6">
                  <c:v>3.4</c:v>
                </c:pt>
                <c:pt idx="7">
                  <c:v>0.8</c:v>
                </c:pt>
              </c:numCache>
            </c:numRef>
          </c:val>
          <c:smooth val="0"/>
          <c:extLst xmlns:c16r2="http://schemas.microsoft.com/office/drawing/2015/06/chart">
            <c:ext xmlns:c16="http://schemas.microsoft.com/office/drawing/2014/chart" uri="{C3380CC4-5D6E-409C-BE32-E72D297353CC}">
              <c16:uniqueId val="{00000001-664A-6A4C-BB32-40C40C1CB6BB}"/>
            </c:ext>
          </c:extLst>
        </c:ser>
        <c:dLbls>
          <c:showLegendKey val="0"/>
          <c:showVal val="0"/>
          <c:showCatName val="0"/>
          <c:showSerName val="0"/>
          <c:showPercent val="0"/>
          <c:showBubbleSize val="0"/>
        </c:dLbls>
        <c:smooth val="0"/>
        <c:axId val="388879304"/>
        <c:axId val="388879696"/>
      </c:lineChart>
      <c:catAx>
        <c:axId val="38887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879696"/>
        <c:crosses val="autoZero"/>
        <c:auto val="1"/>
        <c:lblAlgn val="ctr"/>
        <c:lblOffset val="100"/>
        <c:noMultiLvlLbl val="0"/>
      </c:catAx>
      <c:valAx>
        <c:axId val="388879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879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28346456692911E-2"/>
          <c:y val="8.9833483052721264E-2"/>
          <c:w val="0.91977165354330703"/>
          <c:h val="0.74362150692024287"/>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c:f>
              <c:strCache>
                <c:ptCount val="1"/>
                <c:pt idx="0">
                  <c:v>% normal birth intentions</c:v>
                </c:pt>
              </c:strCache>
            </c:strRef>
          </c:cat>
          <c:val>
            <c:numRef>
              <c:f>Sheet1!$B$2</c:f>
              <c:numCache>
                <c:formatCode>General</c:formatCode>
                <c:ptCount val="1"/>
                <c:pt idx="0">
                  <c:v>22</c:v>
                </c:pt>
              </c:numCache>
            </c:numRef>
          </c:val>
          <c:extLst xmlns:c16r2="http://schemas.microsoft.com/office/drawing/2015/06/chart">
            <c:ext xmlns:c16="http://schemas.microsoft.com/office/drawing/2014/chart" uri="{C3380CC4-5D6E-409C-BE32-E72D297353CC}">
              <c16:uniqueId val="{00000000-93FC-DF49-A284-2496BF385E47}"/>
            </c:ext>
          </c:extLst>
        </c:ser>
        <c:ser>
          <c:idx val="1"/>
          <c:order val="1"/>
          <c:tx>
            <c:strRef>
              <c:f>Sheet1!$C$1</c:f>
              <c:strCache>
                <c:ptCount val="1"/>
                <c:pt idx="0">
                  <c:v>Australia</c:v>
                </c:pt>
              </c:strCache>
            </c:strRef>
          </c:tx>
          <c:spPr>
            <a:solidFill>
              <a:schemeClr val="accent2"/>
            </a:solidFill>
            <a:ln>
              <a:noFill/>
            </a:ln>
            <a:effectLst/>
          </c:spPr>
          <c:invertIfNegative val="0"/>
          <c:cat>
            <c:strRef>
              <c:f>Sheet1!$A$2</c:f>
              <c:strCache>
                <c:ptCount val="1"/>
                <c:pt idx="0">
                  <c:v>% normal birth intentions</c:v>
                </c:pt>
              </c:strCache>
            </c:strRef>
          </c:cat>
          <c:val>
            <c:numRef>
              <c:f>Sheet1!$C$2</c:f>
              <c:numCache>
                <c:formatCode>General</c:formatCode>
                <c:ptCount val="1"/>
                <c:pt idx="0">
                  <c:v>12.3</c:v>
                </c:pt>
              </c:numCache>
            </c:numRef>
          </c:val>
          <c:extLst xmlns:c16r2="http://schemas.microsoft.com/office/drawing/2015/06/chart">
            <c:ext xmlns:c16="http://schemas.microsoft.com/office/drawing/2014/chart" uri="{C3380CC4-5D6E-409C-BE32-E72D297353CC}">
              <c16:uniqueId val="{00000001-93FC-DF49-A284-2496BF385E47}"/>
            </c:ext>
          </c:extLst>
        </c:ser>
        <c:ser>
          <c:idx val="2"/>
          <c:order val="2"/>
          <c:tx>
            <c:strRef>
              <c:f>Sheet1!$D$1</c:f>
              <c:strCache>
                <c:ptCount val="1"/>
                <c:pt idx="0">
                  <c:v>NZ</c:v>
                </c:pt>
              </c:strCache>
            </c:strRef>
          </c:tx>
          <c:spPr>
            <a:solidFill>
              <a:schemeClr val="accent3"/>
            </a:solidFill>
            <a:ln>
              <a:noFill/>
            </a:ln>
            <a:effectLst/>
          </c:spPr>
          <c:invertIfNegative val="0"/>
          <c:cat>
            <c:strRef>
              <c:f>Sheet1!$A$2</c:f>
              <c:strCache>
                <c:ptCount val="1"/>
                <c:pt idx="0">
                  <c:v>% normal birth intentions</c:v>
                </c:pt>
              </c:strCache>
            </c:strRef>
          </c:cat>
          <c:val>
            <c:numRef>
              <c:f>Sheet1!$D$2</c:f>
              <c:numCache>
                <c:formatCode>General</c:formatCode>
                <c:ptCount val="1"/>
                <c:pt idx="0">
                  <c:v>22.7</c:v>
                </c:pt>
              </c:numCache>
            </c:numRef>
          </c:val>
          <c:extLst xmlns:c16r2="http://schemas.microsoft.com/office/drawing/2015/06/chart">
            <c:ext xmlns:c16="http://schemas.microsoft.com/office/drawing/2014/chart" uri="{C3380CC4-5D6E-409C-BE32-E72D297353CC}">
              <c16:uniqueId val="{00000002-93FC-DF49-A284-2496BF385E47}"/>
            </c:ext>
          </c:extLst>
        </c:ser>
        <c:ser>
          <c:idx val="3"/>
          <c:order val="3"/>
          <c:tx>
            <c:strRef>
              <c:f>Sheet1!$E$1</c:f>
              <c:strCache>
                <c:ptCount val="1"/>
                <c:pt idx="0">
                  <c:v>UK</c:v>
                </c:pt>
              </c:strCache>
            </c:strRef>
          </c:tx>
          <c:spPr>
            <a:solidFill>
              <a:schemeClr val="accent4"/>
            </a:solidFill>
            <a:ln>
              <a:noFill/>
            </a:ln>
            <a:effectLst/>
          </c:spPr>
          <c:invertIfNegative val="0"/>
          <c:cat>
            <c:strRef>
              <c:f>Sheet1!$A$2</c:f>
              <c:strCache>
                <c:ptCount val="1"/>
                <c:pt idx="0">
                  <c:v>% normal birth intentions</c:v>
                </c:pt>
              </c:strCache>
            </c:strRef>
          </c:cat>
          <c:val>
            <c:numRef>
              <c:f>Sheet1!$E$2</c:f>
              <c:numCache>
                <c:formatCode>General</c:formatCode>
                <c:ptCount val="1"/>
                <c:pt idx="0">
                  <c:v>21.2</c:v>
                </c:pt>
              </c:numCache>
            </c:numRef>
          </c:val>
          <c:extLst xmlns:c16r2="http://schemas.microsoft.com/office/drawing/2015/06/chart">
            <c:ext xmlns:c16="http://schemas.microsoft.com/office/drawing/2014/chart" uri="{C3380CC4-5D6E-409C-BE32-E72D297353CC}">
              <c16:uniqueId val="{00000003-93FC-DF49-A284-2496BF385E47}"/>
            </c:ext>
          </c:extLst>
        </c:ser>
        <c:ser>
          <c:idx val="4"/>
          <c:order val="4"/>
          <c:tx>
            <c:strRef>
              <c:f>Sheet1!$F$1</c:f>
              <c:strCache>
                <c:ptCount val="1"/>
                <c:pt idx="0">
                  <c:v>USA</c:v>
                </c:pt>
              </c:strCache>
            </c:strRef>
          </c:tx>
          <c:spPr>
            <a:solidFill>
              <a:schemeClr val="accent5"/>
            </a:solidFill>
            <a:ln>
              <a:noFill/>
            </a:ln>
            <a:effectLst/>
          </c:spPr>
          <c:invertIfNegative val="0"/>
          <c:cat>
            <c:strRef>
              <c:f>Sheet1!$A$2</c:f>
              <c:strCache>
                <c:ptCount val="1"/>
                <c:pt idx="0">
                  <c:v>% normal birth intentions</c:v>
                </c:pt>
              </c:strCache>
            </c:strRef>
          </c:cat>
          <c:val>
            <c:numRef>
              <c:f>Sheet1!$F$2</c:f>
              <c:numCache>
                <c:formatCode>General</c:formatCode>
                <c:ptCount val="1"/>
                <c:pt idx="0">
                  <c:v>8.9</c:v>
                </c:pt>
              </c:numCache>
            </c:numRef>
          </c:val>
          <c:extLst xmlns:c16r2="http://schemas.microsoft.com/office/drawing/2015/06/chart">
            <c:ext xmlns:c16="http://schemas.microsoft.com/office/drawing/2014/chart" uri="{C3380CC4-5D6E-409C-BE32-E72D297353CC}">
              <c16:uniqueId val="{00000004-93FC-DF49-A284-2496BF385E47}"/>
            </c:ext>
          </c:extLst>
        </c:ser>
        <c:ser>
          <c:idx val="5"/>
          <c:order val="5"/>
          <c:tx>
            <c:strRef>
              <c:f>Sheet1!$G$1</c:f>
              <c:strCache>
                <c:ptCount val="1"/>
                <c:pt idx="0">
                  <c:v>Canada</c:v>
                </c:pt>
              </c:strCache>
            </c:strRef>
          </c:tx>
          <c:spPr>
            <a:solidFill>
              <a:schemeClr val="accent6"/>
            </a:solidFill>
            <a:ln>
              <a:noFill/>
            </a:ln>
            <a:effectLst/>
          </c:spPr>
          <c:invertIfNegative val="0"/>
          <c:cat>
            <c:strRef>
              <c:f>Sheet1!$A$2</c:f>
              <c:strCache>
                <c:ptCount val="1"/>
                <c:pt idx="0">
                  <c:v>% normal birth intentions</c:v>
                </c:pt>
              </c:strCache>
            </c:strRef>
          </c:cat>
          <c:val>
            <c:numRef>
              <c:f>Sheet1!$G$2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5-93FC-DF49-A284-2496BF385E47}"/>
            </c:ext>
          </c:extLst>
        </c:ser>
        <c:ser>
          <c:idx val="6"/>
          <c:order val="6"/>
          <c:tx>
            <c:strRef>
              <c:f>Sheet1!$H$1</c:f>
              <c:strCache>
                <c:ptCount val="1"/>
                <c:pt idx="0">
                  <c:v>Chile</c:v>
                </c:pt>
              </c:strCache>
            </c:strRef>
          </c:tx>
          <c:spPr>
            <a:solidFill>
              <a:schemeClr val="accent1">
                <a:lumMod val="60000"/>
              </a:schemeClr>
            </a:solidFill>
            <a:ln>
              <a:noFill/>
            </a:ln>
            <a:effectLst/>
          </c:spPr>
          <c:invertIfNegative val="0"/>
          <c:cat>
            <c:strRef>
              <c:f>Sheet1!$A$2</c:f>
              <c:strCache>
                <c:ptCount val="1"/>
                <c:pt idx="0">
                  <c:v>% normal birth intentions</c:v>
                </c:pt>
              </c:strCache>
            </c:strRef>
          </c:cat>
          <c:val>
            <c:numRef>
              <c:f>Sheet1!$H$2</c:f>
              <c:numCache>
                <c:formatCode>General</c:formatCode>
                <c:ptCount val="1"/>
                <c:pt idx="0">
                  <c:v>14.7</c:v>
                </c:pt>
              </c:numCache>
            </c:numRef>
          </c:val>
          <c:extLst xmlns:c16r2="http://schemas.microsoft.com/office/drawing/2015/06/chart">
            <c:ext xmlns:c16="http://schemas.microsoft.com/office/drawing/2014/chart" uri="{C3380CC4-5D6E-409C-BE32-E72D297353CC}">
              <c16:uniqueId val="{00000006-93FC-DF49-A284-2496BF385E47}"/>
            </c:ext>
          </c:extLst>
        </c:ser>
        <c:ser>
          <c:idx val="7"/>
          <c:order val="7"/>
          <c:tx>
            <c:strRef>
              <c:f>Sheet1!$I$1</c:f>
              <c:strCache>
                <c:ptCount val="1"/>
                <c:pt idx="0">
                  <c:v>Germany</c:v>
                </c:pt>
              </c:strCache>
            </c:strRef>
          </c:tx>
          <c:spPr>
            <a:solidFill>
              <a:schemeClr val="accent2">
                <a:lumMod val="60000"/>
              </a:schemeClr>
            </a:solidFill>
            <a:ln>
              <a:noFill/>
            </a:ln>
            <a:effectLst/>
          </c:spPr>
          <c:invertIfNegative val="0"/>
          <c:cat>
            <c:strRef>
              <c:f>Sheet1!$A$2</c:f>
              <c:strCache>
                <c:ptCount val="1"/>
                <c:pt idx="0">
                  <c:v>% normal birth intentions</c:v>
                </c:pt>
              </c:strCache>
            </c:strRef>
          </c:cat>
          <c:val>
            <c:numRef>
              <c:f>Sheet1!$I$2</c:f>
              <c:numCache>
                <c:formatCode>General</c:formatCode>
                <c:ptCount val="1"/>
                <c:pt idx="0">
                  <c:v>31.7</c:v>
                </c:pt>
              </c:numCache>
            </c:numRef>
          </c:val>
          <c:extLst xmlns:c16r2="http://schemas.microsoft.com/office/drawing/2015/06/chart">
            <c:ext xmlns:c16="http://schemas.microsoft.com/office/drawing/2014/chart" uri="{C3380CC4-5D6E-409C-BE32-E72D297353CC}">
              <c16:uniqueId val="{00000007-93FC-DF49-A284-2496BF385E47}"/>
            </c:ext>
          </c:extLst>
        </c:ser>
        <c:ser>
          <c:idx val="8"/>
          <c:order val="8"/>
          <c:tx>
            <c:strRef>
              <c:f>Sheet1!$J$1</c:f>
              <c:strCache>
                <c:ptCount val="1"/>
                <c:pt idx="0">
                  <c:v>Iceland</c:v>
                </c:pt>
              </c:strCache>
            </c:strRef>
          </c:tx>
          <c:spPr>
            <a:solidFill>
              <a:schemeClr val="accent3">
                <a:lumMod val="60000"/>
              </a:schemeClr>
            </a:solidFill>
            <a:ln>
              <a:noFill/>
            </a:ln>
            <a:effectLst/>
          </c:spPr>
          <c:invertIfNegative val="0"/>
          <c:cat>
            <c:strRef>
              <c:f>Sheet1!$A$2</c:f>
              <c:strCache>
                <c:ptCount val="1"/>
                <c:pt idx="0">
                  <c:v>% normal birth intentions</c:v>
                </c:pt>
              </c:strCache>
            </c:strRef>
          </c:cat>
          <c:val>
            <c:numRef>
              <c:f>Sheet1!$J$2</c:f>
              <c:numCache>
                <c:formatCode>General</c:formatCode>
                <c:ptCount val="1"/>
                <c:pt idx="0">
                  <c:v>10.9</c:v>
                </c:pt>
              </c:numCache>
            </c:numRef>
          </c:val>
          <c:extLst xmlns:c16r2="http://schemas.microsoft.com/office/drawing/2015/06/chart">
            <c:ext xmlns:c16="http://schemas.microsoft.com/office/drawing/2014/chart" uri="{C3380CC4-5D6E-409C-BE32-E72D297353CC}">
              <c16:uniqueId val="{00000008-93FC-DF49-A284-2496BF385E47}"/>
            </c:ext>
          </c:extLst>
        </c:ser>
        <c:dLbls>
          <c:showLegendKey val="0"/>
          <c:showVal val="0"/>
          <c:showCatName val="0"/>
          <c:showSerName val="0"/>
          <c:showPercent val="0"/>
          <c:showBubbleSize val="0"/>
        </c:dLbls>
        <c:gapWidth val="219"/>
        <c:overlap val="-27"/>
        <c:axId val="388880480"/>
        <c:axId val="388880872"/>
      </c:barChart>
      <c:catAx>
        <c:axId val="38888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880872"/>
        <c:crosses val="autoZero"/>
        <c:auto val="1"/>
        <c:lblAlgn val="ctr"/>
        <c:lblOffset val="100"/>
        <c:noMultiLvlLbl val="0"/>
      </c:catAx>
      <c:valAx>
        <c:axId val="388880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880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E15BF-BA64-4243-B516-0EC913A07642}"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2669DE0-2C1A-422C-8652-FAE324977F1A}">
      <dgm:prSet/>
      <dgm:spPr/>
      <dgm:t>
        <a:bodyPr/>
        <a:lstStyle/>
        <a:p>
          <a:r>
            <a:rPr lang="en-US" dirty="0"/>
            <a:t>Data Analysis plan was developed collaboratively, with input from all team members </a:t>
          </a:r>
        </a:p>
      </dgm:t>
    </dgm:pt>
    <dgm:pt modelId="{4C173C8C-03A3-47FB-9A54-CC59E4D6D5DD}" type="parTrans" cxnId="{2C59C493-7CF5-4BC8-8C88-B4492EF75647}">
      <dgm:prSet/>
      <dgm:spPr/>
      <dgm:t>
        <a:bodyPr/>
        <a:lstStyle/>
        <a:p>
          <a:endParaRPr lang="en-US"/>
        </a:p>
      </dgm:t>
    </dgm:pt>
    <dgm:pt modelId="{3B259C35-A986-4CA7-BA54-9AB35BF9D21A}" type="sibTrans" cxnId="{2C59C493-7CF5-4BC8-8C88-B4492EF75647}">
      <dgm:prSet/>
      <dgm:spPr/>
      <dgm:t>
        <a:bodyPr/>
        <a:lstStyle/>
        <a:p>
          <a:endParaRPr lang="en-US"/>
        </a:p>
      </dgm:t>
    </dgm:pt>
    <dgm:pt modelId="{05F8039D-6370-4851-86A0-46A656E27539}">
      <dgm:prSet/>
      <dgm:spPr/>
      <dgm:t>
        <a:bodyPr/>
        <a:lstStyle/>
        <a:p>
          <a:r>
            <a:rPr lang="en-US" dirty="0"/>
            <a:t>I analyzed all data points and created a series of audio slides, to share results with team members</a:t>
          </a:r>
        </a:p>
      </dgm:t>
    </dgm:pt>
    <dgm:pt modelId="{A5773BEA-B0C6-46F6-A6E5-1485F3811E42}" type="parTrans" cxnId="{FCDD8046-5F8F-4CFC-B3F3-146C979EEE79}">
      <dgm:prSet/>
      <dgm:spPr/>
      <dgm:t>
        <a:bodyPr/>
        <a:lstStyle/>
        <a:p>
          <a:endParaRPr lang="en-US"/>
        </a:p>
      </dgm:t>
    </dgm:pt>
    <dgm:pt modelId="{99B8160B-DA3F-4802-A688-BC577A3FDA3B}" type="sibTrans" cxnId="{FCDD8046-5F8F-4CFC-B3F3-146C979EEE79}">
      <dgm:prSet/>
      <dgm:spPr/>
      <dgm:t>
        <a:bodyPr/>
        <a:lstStyle/>
        <a:p>
          <a:endParaRPr lang="en-US"/>
        </a:p>
      </dgm:t>
    </dgm:pt>
    <dgm:pt modelId="{A6686203-83B1-4A84-A884-4B273E59FAD7}">
      <dgm:prSet/>
      <dgm:spPr/>
      <dgm:t>
        <a:bodyPr/>
        <a:lstStyle/>
        <a:p>
          <a:r>
            <a:rPr lang="en-US"/>
            <a:t>Each team members was asked to identify priority areas and areas of interest</a:t>
          </a:r>
        </a:p>
      </dgm:t>
    </dgm:pt>
    <dgm:pt modelId="{60D2F205-9CB7-44E2-8096-549CD3F0DA48}" type="parTrans" cxnId="{55ED6098-6ECE-41FF-A9CA-498CA71E25F3}">
      <dgm:prSet/>
      <dgm:spPr/>
      <dgm:t>
        <a:bodyPr/>
        <a:lstStyle/>
        <a:p>
          <a:endParaRPr lang="en-US"/>
        </a:p>
      </dgm:t>
    </dgm:pt>
    <dgm:pt modelId="{45F4A10F-79C7-48CB-8572-A1562B92BE47}" type="sibTrans" cxnId="{55ED6098-6ECE-41FF-A9CA-498CA71E25F3}">
      <dgm:prSet/>
      <dgm:spPr/>
      <dgm:t>
        <a:bodyPr/>
        <a:lstStyle/>
        <a:p>
          <a:endParaRPr lang="en-US"/>
        </a:p>
      </dgm:t>
    </dgm:pt>
    <dgm:pt modelId="{8AF1443A-46E0-44F8-BAC5-314FB3941710}">
      <dgm:prSet/>
      <dgm:spPr/>
      <dgm:t>
        <a:bodyPr/>
        <a:lstStyle/>
        <a:p>
          <a:r>
            <a:rPr lang="en-US"/>
            <a:t>A list of 8 areas was identified, and team members were asked to indicate their interest in collaborating on a manuscript in each area</a:t>
          </a:r>
        </a:p>
      </dgm:t>
    </dgm:pt>
    <dgm:pt modelId="{7769E801-E60F-492B-B92E-F81A3E70FA87}" type="parTrans" cxnId="{8D1D0E0E-6416-423A-9A9C-AD5C436FE21E}">
      <dgm:prSet/>
      <dgm:spPr/>
      <dgm:t>
        <a:bodyPr/>
        <a:lstStyle/>
        <a:p>
          <a:endParaRPr lang="en-US"/>
        </a:p>
      </dgm:t>
    </dgm:pt>
    <dgm:pt modelId="{281D897D-3298-4B10-B34C-583F737E79D9}" type="sibTrans" cxnId="{8D1D0E0E-6416-423A-9A9C-AD5C436FE21E}">
      <dgm:prSet/>
      <dgm:spPr/>
      <dgm:t>
        <a:bodyPr/>
        <a:lstStyle/>
        <a:p>
          <a:endParaRPr lang="en-US"/>
        </a:p>
      </dgm:t>
    </dgm:pt>
    <dgm:pt modelId="{61660057-E28B-4A10-9B8A-FF6766FE4267}">
      <dgm:prSet/>
      <dgm:spPr/>
      <dgm:t>
        <a:bodyPr/>
        <a:lstStyle/>
        <a:p>
          <a:r>
            <a:rPr lang="en-US" dirty="0"/>
            <a:t>As the analysis evolved, some areas/manuscripts were grouped together  </a:t>
          </a:r>
        </a:p>
      </dgm:t>
    </dgm:pt>
    <dgm:pt modelId="{BBA5DD96-A2E2-41A1-9231-65EC769866C8}" type="parTrans" cxnId="{8D805E01-BA8C-49F1-AE60-6DC174CD08FA}">
      <dgm:prSet/>
      <dgm:spPr/>
      <dgm:t>
        <a:bodyPr/>
        <a:lstStyle/>
        <a:p>
          <a:endParaRPr lang="en-US"/>
        </a:p>
      </dgm:t>
    </dgm:pt>
    <dgm:pt modelId="{00436578-BF27-43BA-B92F-57E4D939AD3D}" type="sibTrans" cxnId="{8D805E01-BA8C-49F1-AE60-6DC174CD08FA}">
      <dgm:prSet/>
      <dgm:spPr/>
      <dgm:t>
        <a:bodyPr/>
        <a:lstStyle/>
        <a:p>
          <a:endParaRPr lang="en-US"/>
        </a:p>
      </dgm:t>
    </dgm:pt>
    <dgm:pt modelId="{23432574-F5AA-A243-9DA5-650E41FA5CE2}">
      <dgm:prSet/>
      <dgm:spPr/>
      <dgm:t>
        <a:bodyPr/>
        <a:lstStyle/>
        <a:p>
          <a:r>
            <a:rPr lang="en-US" dirty="0"/>
            <a:t>Most country leads published country specific results, usually with statistical support from PI </a:t>
          </a:r>
        </a:p>
      </dgm:t>
    </dgm:pt>
    <dgm:pt modelId="{2230EF47-55D5-E747-8975-F3843D0FB2E3}" type="parTrans" cxnId="{EBFD351C-F427-054B-87A5-12FDFE24E366}">
      <dgm:prSet/>
      <dgm:spPr/>
      <dgm:t>
        <a:bodyPr/>
        <a:lstStyle/>
        <a:p>
          <a:endParaRPr lang="en-US"/>
        </a:p>
      </dgm:t>
    </dgm:pt>
    <dgm:pt modelId="{0FA87030-3196-C74C-B787-BA842EF56E14}" type="sibTrans" cxnId="{EBFD351C-F427-054B-87A5-12FDFE24E366}">
      <dgm:prSet/>
      <dgm:spPr/>
      <dgm:t>
        <a:bodyPr/>
        <a:lstStyle/>
        <a:p>
          <a:endParaRPr lang="en-US"/>
        </a:p>
      </dgm:t>
    </dgm:pt>
    <dgm:pt modelId="{A53CC4CB-B4E0-E24A-9322-C2A1FAD38717}" type="pres">
      <dgm:prSet presAssocID="{B8BE15BF-BA64-4243-B516-0EC913A07642}" presName="hierChild1" presStyleCnt="0">
        <dgm:presLayoutVars>
          <dgm:chPref val="1"/>
          <dgm:dir/>
          <dgm:animOne val="branch"/>
          <dgm:animLvl val="lvl"/>
          <dgm:resizeHandles/>
        </dgm:presLayoutVars>
      </dgm:prSet>
      <dgm:spPr/>
      <dgm:t>
        <a:bodyPr/>
        <a:lstStyle/>
        <a:p>
          <a:endParaRPr lang="en-CA"/>
        </a:p>
      </dgm:t>
    </dgm:pt>
    <dgm:pt modelId="{9C55B487-1C48-D34E-B625-626ED433C64B}" type="pres">
      <dgm:prSet presAssocID="{22669DE0-2C1A-422C-8652-FAE324977F1A}" presName="hierRoot1" presStyleCnt="0"/>
      <dgm:spPr/>
    </dgm:pt>
    <dgm:pt modelId="{6F0A9D4D-C78C-0E4F-BEBC-1621C5A17AD9}" type="pres">
      <dgm:prSet presAssocID="{22669DE0-2C1A-422C-8652-FAE324977F1A}" presName="composite" presStyleCnt="0"/>
      <dgm:spPr/>
    </dgm:pt>
    <dgm:pt modelId="{8B760E29-5941-4147-9F95-97209114C9DF}" type="pres">
      <dgm:prSet presAssocID="{22669DE0-2C1A-422C-8652-FAE324977F1A}" presName="background" presStyleLbl="node0" presStyleIdx="0" presStyleCnt="6"/>
      <dgm:spPr/>
    </dgm:pt>
    <dgm:pt modelId="{ABC35CD2-A1D3-AE4B-BC6B-AA1833198DEA}" type="pres">
      <dgm:prSet presAssocID="{22669DE0-2C1A-422C-8652-FAE324977F1A}" presName="text" presStyleLbl="fgAcc0" presStyleIdx="0" presStyleCnt="6">
        <dgm:presLayoutVars>
          <dgm:chPref val="3"/>
        </dgm:presLayoutVars>
      </dgm:prSet>
      <dgm:spPr/>
      <dgm:t>
        <a:bodyPr/>
        <a:lstStyle/>
        <a:p>
          <a:endParaRPr lang="en-CA"/>
        </a:p>
      </dgm:t>
    </dgm:pt>
    <dgm:pt modelId="{F2116566-12D0-304C-B43C-9766B2849A51}" type="pres">
      <dgm:prSet presAssocID="{22669DE0-2C1A-422C-8652-FAE324977F1A}" presName="hierChild2" presStyleCnt="0"/>
      <dgm:spPr/>
    </dgm:pt>
    <dgm:pt modelId="{0899E276-D906-6547-AC53-CAB04614BEF3}" type="pres">
      <dgm:prSet presAssocID="{05F8039D-6370-4851-86A0-46A656E27539}" presName="hierRoot1" presStyleCnt="0"/>
      <dgm:spPr/>
    </dgm:pt>
    <dgm:pt modelId="{8A71D9E0-1803-2143-B158-DCE480AD42FB}" type="pres">
      <dgm:prSet presAssocID="{05F8039D-6370-4851-86A0-46A656E27539}" presName="composite" presStyleCnt="0"/>
      <dgm:spPr/>
    </dgm:pt>
    <dgm:pt modelId="{2E859780-469B-9749-AB86-5C84CC3B92E9}" type="pres">
      <dgm:prSet presAssocID="{05F8039D-6370-4851-86A0-46A656E27539}" presName="background" presStyleLbl="node0" presStyleIdx="1" presStyleCnt="6"/>
      <dgm:spPr/>
    </dgm:pt>
    <dgm:pt modelId="{232F46B6-8D56-0046-BA89-4BD6A6EADBF5}" type="pres">
      <dgm:prSet presAssocID="{05F8039D-6370-4851-86A0-46A656E27539}" presName="text" presStyleLbl="fgAcc0" presStyleIdx="1" presStyleCnt="6">
        <dgm:presLayoutVars>
          <dgm:chPref val="3"/>
        </dgm:presLayoutVars>
      </dgm:prSet>
      <dgm:spPr/>
      <dgm:t>
        <a:bodyPr/>
        <a:lstStyle/>
        <a:p>
          <a:endParaRPr lang="en-CA"/>
        </a:p>
      </dgm:t>
    </dgm:pt>
    <dgm:pt modelId="{BFAF6013-7B6E-5A46-BB79-9198959B69BB}" type="pres">
      <dgm:prSet presAssocID="{05F8039D-6370-4851-86A0-46A656E27539}" presName="hierChild2" presStyleCnt="0"/>
      <dgm:spPr/>
    </dgm:pt>
    <dgm:pt modelId="{3DC9C405-03D6-6543-A757-297B0AC43372}" type="pres">
      <dgm:prSet presAssocID="{A6686203-83B1-4A84-A884-4B273E59FAD7}" presName="hierRoot1" presStyleCnt="0"/>
      <dgm:spPr/>
    </dgm:pt>
    <dgm:pt modelId="{E781EB02-E9D8-1945-972A-21FEF378338A}" type="pres">
      <dgm:prSet presAssocID="{A6686203-83B1-4A84-A884-4B273E59FAD7}" presName="composite" presStyleCnt="0"/>
      <dgm:spPr/>
    </dgm:pt>
    <dgm:pt modelId="{8761361A-E235-D242-88CF-E6A81854D4EB}" type="pres">
      <dgm:prSet presAssocID="{A6686203-83B1-4A84-A884-4B273E59FAD7}" presName="background" presStyleLbl="node0" presStyleIdx="2" presStyleCnt="6"/>
      <dgm:spPr/>
    </dgm:pt>
    <dgm:pt modelId="{31C5DBE9-2167-F043-B05C-6181C02FA213}" type="pres">
      <dgm:prSet presAssocID="{A6686203-83B1-4A84-A884-4B273E59FAD7}" presName="text" presStyleLbl="fgAcc0" presStyleIdx="2" presStyleCnt="6">
        <dgm:presLayoutVars>
          <dgm:chPref val="3"/>
        </dgm:presLayoutVars>
      </dgm:prSet>
      <dgm:spPr/>
      <dgm:t>
        <a:bodyPr/>
        <a:lstStyle/>
        <a:p>
          <a:endParaRPr lang="en-CA"/>
        </a:p>
      </dgm:t>
    </dgm:pt>
    <dgm:pt modelId="{E211B6B0-4D87-DC46-BB9F-19D064541F7B}" type="pres">
      <dgm:prSet presAssocID="{A6686203-83B1-4A84-A884-4B273E59FAD7}" presName="hierChild2" presStyleCnt="0"/>
      <dgm:spPr/>
    </dgm:pt>
    <dgm:pt modelId="{A47F4E96-7164-A140-98C7-1F74A8E8F792}" type="pres">
      <dgm:prSet presAssocID="{8AF1443A-46E0-44F8-BAC5-314FB3941710}" presName="hierRoot1" presStyleCnt="0"/>
      <dgm:spPr/>
    </dgm:pt>
    <dgm:pt modelId="{3FD2CC00-2B2D-B648-82C5-77BE48C3F954}" type="pres">
      <dgm:prSet presAssocID="{8AF1443A-46E0-44F8-BAC5-314FB3941710}" presName="composite" presStyleCnt="0"/>
      <dgm:spPr/>
    </dgm:pt>
    <dgm:pt modelId="{D9D5B492-8B9C-2046-B709-B1CB6137FD21}" type="pres">
      <dgm:prSet presAssocID="{8AF1443A-46E0-44F8-BAC5-314FB3941710}" presName="background" presStyleLbl="node0" presStyleIdx="3" presStyleCnt="6"/>
      <dgm:spPr/>
    </dgm:pt>
    <dgm:pt modelId="{170D2ADE-B452-D74A-AD94-80AD9ADE16A6}" type="pres">
      <dgm:prSet presAssocID="{8AF1443A-46E0-44F8-BAC5-314FB3941710}" presName="text" presStyleLbl="fgAcc0" presStyleIdx="3" presStyleCnt="6">
        <dgm:presLayoutVars>
          <dgm:chPref val="3"/>
        </dgm:presLayoutVars>
      </dgm:prSet>
      <dgm:spPr/>
      <dgm:t>
        <a:bodyPr/>
        <a:lstStyle/>
        <a:p>
          <a:endParaRPr lang="en-CA"/>
        </a:p>
      </dgm:t>
    </dgm:pt>
    <dgm:pt modelId="{1AA7AD48-5349-454D-8FE3-97FD3EE788C8}" type="pres">
      <dgm:prSet presAssocID="{8AF1443A-46E0-44F8-BAC5-314FB3941710}" presName="hierChild2" presStyleCnt="0"/>
      <dgm:spPr/>
    </dgm:pt>
    <dgm:pt modelId="{5ECAEEDF-C359-D14E-B82E-431AAABF0EDB}" type="pres">
      <dgm:prSet presAssocID="{61660057-E28B-4A10-9B8A-FF6766FE4267}" presName="hierRoot1" presStyleCnt="0"/>
      <dgm:spPr/>
    </dgm:pt>
    <dgm:pt modelId="{600DC69C-3CEA-4043-8F01-35615F522E0D}" type="pres">
      <dgm:prSet presAssocID="{61660057-E28B-4A10-9B8A-FF6766FE4267}" presName="composite" presStyleCnt="0"/>
      <dgm:spPr/>
    </dgm:pt>
    <dgm:pt modelId="{C5BDFC6F-F1DE-3843-B738-9C1C2CAE744F}" type="pres">
      <dgm:prSet presAssocID="{61660057-E28B-4A10-9B8A-FF6766FE4267}" presName="background" presStyleLbl="node0" presStyleIdx="4" presStyleCnt="6"/>
      <dgm:spPr/>
    </dgm:pt>
    <dgm:pt modelId="{55AE03BC-4638-614B-8658-24AF1505F3AC}" type="pres">
      <dgm:prSet presAssocID="{61660057-E28B-4A10-9B8A-FF6766FE4267}" presName="text" presStyleLbl="fgAcc0" presStyleIdx="4" presStyleCnt="6">
        <dgm:presLayoutVars>
          <dgm:chPref val="3"/>
        </dgm:presLayoutVars>
      </dgm:prSet>
      <dgm:spPr/>
      <dgm:t>
        <a:bodyPr/>
        <a:lstStyle/>
        <a:p>
          <a:endParaRPr lang="en-CA"/>
        </a:p>
      </dgm:t>
    </dgm:pt>
    <dgm:pt modelId="{C93B8AE1-204A-B144-95E7-17DC6C32BD0C}" type="pres">
      <dgm:prSet presAssocID="{61660057-E28B-4A10-9B8A-FF6766FE4267}" presName="hierChild2" presStyleCnt="0"/>
      <dgm:spPr/>
    </dgm:pt>
    <dgm:pt modelId="{1B6FFC5A-F057-9C4D-9AFC-7D31E0617C7E}" type="pres">
      <dgm:prSet presAssocID="{23432574-F5AA-A243-9DA5-650E41FA5CE2}" presName="hierRoot1" presStyleCnt="0"/>
      <dgm:spPr/>
    </dgm:pt>
    <dgm:pt modelId="{163B12B8-7529-7441-BEA1-9622D04D9C43}" type="pres">
      <dgm:prSet presAssocID="{23432574-F5AA-A243-9DA5-650E41FA5CE2}" presName="composite" presStyleCnt="0"/>
      <dgm:spPr/>
    </dgm:pt>
    <dgm:pt modelId="{89C92882-3264-7E44-90A0-7AC2CA9AEB53}" type="pres">
      <dgm:prSet presAssocID="{23432574-F5AA-A243-9DA5-650E41FA5CE2}" presName="background" presStyleLbl="node0" presStyleIdx="5" presStyleCnt="6"/>
      <dgm:spPr/>
    </dgm:pt>
    <dgm:pt modelId="{C24346DB-FF49-CF4F-9005-0BF25D3864D6}" type="pres">
      <dgm:prSet presAssocID="{23432574-F5AA-A243-9DA5-650E41FA5CE2}" presName="text" presStyleLbl="fgAcc0" presStyleIdx="5" presStyleCnt="6">
        <dgm:presLayoutVars>
          <dgm:chPref val="3"/>
        </dgm:presLayoutVars>
      </dgm:prSet>
      <dgm:spPr/>
      <dgm:t>
        <a:bodyPr/>
        <a:lstStyle/>
        <a:p>
          <a:endParaRPr lang="en-CA"/>
        </a:p>
      </dgm:t>
    </dgm:pt>
    <dgm:pt modelId="{C0B819F5-6240-1A4B-AA99-CF6DFCD26AC8}" type="pres">
      <dgm:prSet presAssocID="{23432574-F5AA-A243-9DA5-650E41FA5CE2}" presName="hierChild2" presStyleCnt="0"/>
      <dgm:spPr/>
    </dgm:pt>
  </dgm:ptLst>
  <dgm:cxnLst>
    <dgm:cxn modelId="{8D1D0E0E-6416-423A-9A9C-AD5C436FE21E}" srcId="{B8BE15BF-BA64-4243-B516-0EC913A07642}" destId="{8AF1443A-46E0-44F8-BAC5-314FB3941710}" srcOrd="3" destOrd="0" parTransId="{7769E801-E60F-492B-B92E-F81A3E70FA87}" sibTransId="{281D897D-3298-4B10-B34C-583F737E79D9}"/>
    <dgm:cxn modelId="{8D027928-A3FD-A841-B028-A39B480BA726}" type="presOf" srcId="{A6686203-83B1-4A84-A884-4B273E59FAD7}" destId="{31C5DBE9-2167-F043-B05C-6181C02FA213}" srcOrd="0" destOrd="0" presId="urn:microsoft.com/office/officeart/2005/8/layout/hierarchy1"/>
    <dgm:cxn modelId="{EBFD351C-F427-054B-87A5-12FDFE24E366}" srcId="{B8BE15BF-BA64-4243-B516-0EC913A07642}" destId="{23432574-F5AA-A243-9DA5-650E41FA5CE2}" srcOrd="5" destOrd="0" parTransId="{2230EF47-55D5-E747-8975-F3843D0FB2E3}" sibTransId="{0FA87030-3196-C74C-B787-BA842EF56E14}"/>
    <dgm:cxn modelId="{9D6EC80C-70E0-354D-95DC-534BDF2AA8D6}" type="presOf" srcId="{61660057-E28B-4A10-9B8A-FF6766FE4267}" destId="{55AE03BC-4638-614B-8658-24AF1505F3AC}" srcOrd="0" destOrd="0" presId="urn:microsoft.com/office/officeart/2005/8/layout/hierarchy1"/>
    <dgm:cxn modelId="{07642BA0-DAEB-6843-9135-7D862EF030C5}" type="presOf" srcId="{23432574-F5AA-A243-9DA5-650E41FA5CE2}" destId="{C24346DB-FF49-CF4F-9005-0BF25D3864D6}" srcOrd="0" destOrd="0" presId="urn:microsoft.com/office/officeart/2005/8/layout/hierarchy1"/>
    <dgm:cxn modelId="{3FE0617A-3290-274B-B046-AA599171FF55}" type="presOf" srcId="{B8BE15BF-BA64-4243-B516-0EC913A07642}" destId="{A53CC4CB-B4E0-E24A-9322-C2A1FAD38717}" srcOrd="0" destOrd="0" presId="urn:microsoft.com/office/officeart/2005/8/layout/hierarchy1"/>
    <dgm:cxn modelId="{2C59C493-7CF5-4BC8-8C88-B4492EF75647}" srcId="{B8BE15BF-BA64-4243-B516-0EC913A07642}" destId="{22669DE0-2C1A-422C-8652-FAE324977F1A}" srcOrd="0" destOrd="0" parTransId="{4C173C8C-03A3-47FB-9A54-CC59E4D6D5DD}" sibTransId="{3B259C35-A986-4CA7-BA54-9AB35BF9D21A}"/>
    <dgm:cxn modelId="{8D805E01-BA8C-49F1-AE60-6DC174CD08FA}" srcId="{B8BE15BF-BA64-4243-B516-0EC913A07642}" destId="{61660057-E28B-4A10-9B8A-FF6766FE4267}" srcOrd="4" destOrd="0" parTransId="{BBA5DD96-A2E2-41A1-9231-65EC769866C8}" sibTransId="{00436578-BF27-43BA-B92F-57E4D939AD3D}"/>
    <dgm:cxn modelId="{A7D87244-3C0F-A444-9A1F-574C57FCD748}" type="presOf" srcId="{8AF1443A-46E0-44F8-BAC5-314FB3941710}" destId="{170D2ADE-B452-D74A-AD94-80AD9ADE16A6}" srcOrd="0" destOrd="0" presId="urn:microsoft.com/office/officeart/2005/8/layout/hierarchy1"/>
    <dgm:cxn modelId="{C86B8510-57A8-044A-A65C-DA36E5457781}" type="presOf" srcId="{05F8039D-6370-4851-86A0-46A656E27539}" destId="{232F46B6-8D56-0046-BA89-4BD6A6EADBF5}" srcOrd="0" destOrd="0" presId="urn:microsoft.com/office/officeart/2005/8/layout/hierarchy1"/>
    <dgm:cxn modelId="{FCDD8046-5F8F-4CFC-B3F3-146C979EEE79}" srcId="{B8BE15BF-BA64-4243-B516-0EC913A07642}" destId="{05F8039D-6370-4851-86A0-46A656E27539}" srcOrd="1" destOrd="0" parTransId="{A5773BEA-B0C6-46F6-A6E5-1485F3811E42}" sibTransId="{99B8160B-DA3F-4802-A688-BC577A3FDA3B}"/>
    <dgm:cxn modelId="{55ED6098-6ECE-41FF-A9CA-498CA71E25F3}" srcId="{B8BE15BF-BA64-4243-B516-0EC913A07642}" destId="{A6686203-83B1-4A84-A884-4B273E59FAD7}" srcOrd="2" destOrd="0" parTransId="{60D2F205-9CB7-44E2-8096-549CD3F0DA48}" sibTransId="{45F4A10F-79C7-48CB-8572-A1562B92BE47}"/>
    <dgm:cxn modelId="{76EEDBC1-DD84-BB46-BB1F-59E7FFC335A1}" type="presOf" srcId="{22669DE0-2C1A-422C-8652-FAE324977F1A}" destId="{ABC35CD2-A1D3-AE4B-BC6B-AA1833198DEA}" srcOrd="0" destOrd="0" presId="urn:microsoft.com/office/officeart/2005/8/layout/hierarchy1"/>
    <dgm:cxn modelId="{640470D1-B25D-1C4C-9EF7-746EDA19C106}" type="presParOf" srcId="{A53CC4CB-B4E0-E24A-9322-C2A1FAD38717}" destId="{9C55B487-1C48-D34E-B625-626ED433C64B}" srcOrd="0" destOrd="0" presId="urn:microsoft.com/office/officeart/2005/8/layout/hierarchy1"/>
    <dgm:cxn modelId="{20616748-91FF-0949-B22E-B31A3445F070}" type="presParOf" srcId="{9C55B487-1C48-D34E-B625-626ED433C64B}" destId="{6F0A9D4D-C78C-0E4F-BEBC-1621C5A17AD9}" srcOrd="0" destOrd="0" presId="urn:microsoft.com/office/officeart/2005/8/layout/hierarchy1"/>
    <dgm:cxn modelId="{CD1D5D86-DD5C-6644-8CD8-13377A0E7F40}" type="presParOf" srcId="{6F0A9D4D-C78C-0E4F-BEBC-1621C5A17AD9}" destId="{8B760E29-5941-4147-9F95-97209114C9DF}" srcOrd="0" destOrd="0" presId="urn:microsoft.com/office/officeart/2005/8/layout/hierarchy1"/>
    <dgm:cxn modelId="{33F580DD-F3C5-5149-86E9-1476FBF2DCD7}" type="presParOf" srcId="{6F0A9D4D-C78C-0E4F-BEBC-1621C5A17AD9}" destId="{ABC35CD2-A1D3-AE4B-BC6B-AA1833198DEA}" srcOrd="1" destOrd="0" presId="urn:microsoft.com/office/officeart/2005/8/layout/hierarchy1"/>
    <dgm:cxn modelId="{F78B6CF4-D1B2-8F47-BF78-90ADF0C20BB3}" type="presParOf" srcId="{9C55B487-1C48-D34E-B625-626ED433C64B}" destId="{F2116566-12D0-304C-B43C-9766B2849A51}" srcOrd="1" destOrd="0" presId="urn:microsoft.com/office/officeart/2005/8/layout/hierarchy1"/>
    <dgm:cxn modelId="{547A149E-14CE-2D45-88E0-E590D33B036C}" type="presParOf" srcId="{A53CC4CB-B4E0-E24A-9322-C2A1FAD38717}" destId="{0899E276-D906-6547-AC53-CAB04614BEF3}" srcOrd="1" destOrd="0" presId="urn:microsoft.com/office/officeart/2005/8/layout/hierarchy1"/>
    <dgm:cxn modelId="{730F9134-8A7A-A942-A15C-3C5185828E04}" type="presParOf" srcId="{0899E276-D906-6547-AC53-CAB04614BEF3}" destId="{8A71D9E0-1803-2143-B158-DCE480AD42FB}" srcOrd="0" destOrd="0" presId="urn:microsoft.com/office/officeart/2005/8/layout/hierarchy1"/>
    <dgm:cxn modelId="{C0306B9A-91A9-CA48-A665-65E8172C74E2}" type="presParOf" srcId="{8A71D9E0-1803-2143-B158-DCE480AD42FB}" destId="{2E859780-469B-9749-AB86-5C84CC3B92E9}" srcOrd="0" destOrd="0" presId="urn:microsoft.com/office/officeart/2005/8/layout/hierarchy1"/>
    <dgm:cxn modelId="{0598A237-3FDF-E34A-B1A0-484ECC876ABB}" type="presParOf" srcId="{8A71D9E0-1803-2143-B158-DCE480AD42FB}" destId="{232F46B6-8D56-0046-BA89-4BD6A6EADBF5}" srcOrd="1" destOrd="0" presId="urn:microsoft.com/office/officeart/2005/8/layout/hierarchy1"/>
    <dgm:cxn modelId="{9AA93C2B-F48E-B141-96FE-E06F63F95AF9}" type="presParOf" srcId="{0899E276-D906-6547-AC53-CAB04614BEF3}" destId="{BFAF6013-7B6E-5A46-BB79-9198959B69BB}" srcOrd="1" destOrd="0" presId="urn:microsoft.com/office/officeart/2005/8/layout/hierarchy1"/>
    <dgm:cxn modelId="{DA0D755D-C1FC-1545-A7B9-AB46DB993FBA}" type="presParOf" srcId="{A53CC4CB-B4E0-E24A-9322-C2A1FAD38717}" destId="{3DC9C405-03D6-6543-A757-297B0AC43372}" srcOrd="2" destOrd="0" presId="urn:microsoft.com/office/officeart/2005/8/layout/hierarchy1"/>
    <dgm:cxn modelId="{78E69D3F-0655-7742-B753-F5800DA4C8B2}" type="presParOf" srcId="{3DC9C405-03D6-6543-A757-297B0AC43372}" destId="{E781EB02-E9D8-1945-972A-21FEF378338A}" srcOrd="0" destOrd="0" presId="urn:microsoft.com/office/officeart/2005/8/layout/hierarchy1"/>
    <dgm:cxn modelId="{EBE6F7E4-AA2F-AE40-8074-F22B860EB1D7}" type="presParOf" srcId="{E781EB02-E9D8-1945-972A-21FEF378338A}" destId="{8761361A-E235-D242-88CF-E6A81854D4EB}" srcOrd="0" destOrd="0" presId="urn:microsoft.com/office/officeart/2005/8/layout/hierarchy1"/>
    <dgm:cxn modelId="{1D2A62FF-A8EE-0E4B-B7A3-F2EB269B1B0A}" type="presParOf" srcId="{E781EB02-E9D8-1945-972A-21FEF378338A}" destId="{31C5DBE9-2167-F043-B05C-6181C02FA213}" srcOrd="1" destOrd="0" presId="urn:microsoft.com/office/officeart/2005/8/layout/hierarchy1"/>
    <dgm:cxn modelId="{47F8FAD1-EDA5-ED42-AE11-29EE04C835CF}" type="presParOf" srcId="{3DC9C405-03D6-6543-A757-297B0AC43372}" destId="{E211B6B0-4D87-DC46-BB9F-19D064541F7B}" srcOrd="1" destOrd="0" presId="urn:microsoft.com/office/officeart/2005/8/layout/hierarchy1"/>
    <dgm:cxn modelId="{0CBA5135-6662-3E4D-8819-07D83DDCBA99}" type="presParOf" srcId="{A53CC4CB-B4E0-E24A-9322-C2A1FAD38717}" destId="{A47F4E96-7164-A140-98C7-1F74A8E8F792}" srcOrd="3" destOrd="0" presId="urn:microsoft.com/office/officeart/2005/8/layout/hierarchy1"/>
    <dgm:cxn modelId="{9B531740-C3AD-0244-931A-50762CBA5FA2}" type="presParOf" srcId="{A47F4E96-7164-A140-98C7-1F74A8E8F792}" destId="{3FD2CC00-2B2D-B648-82C5-77BE48C3F954}" srcOrd="0" destOrd="0" presId="urn:microsoft.com/office/officeart/2005/8/layout/hierarchy1"/>
    <dgm:cxn modelId="{307CD78F-E6E9-B145-A26F-5EE800792EA2}" type="presParOf" srcId="{3FD2CC00-2B2D-B648-82C5-77BE48C3F954}" destId="{D9D5B492-8B9C-2046-B709-B1CB6137FD21}" srcOrd="0" destOrd="0" presId="urn:microsoft.com/office/officeart/2005/8/layout/hierarchy1"/>
    <dgm:cxn modelId="{EC258FB6-2C3A-494C-B239-FDD6149FB4C2}" type="presParOf" srcId="{3FD2CC00-2B2D-B648-82C5-77BE48C3F954}" destId="{170D2ADE-B452-D74A-AD94-80AD9ADE16A6}" srcOrd="1" destOrd="0" presId="urn:microsoft.com/office/officeart/2005/8/layout/hierarchy1"/>
    <dgm:cxn modelId="{89B923D3-ABF5-A94C-BFA3-C662233D0FEC}" type="presParOf" srcId="{A47F4E96-7164-A140-98C7-1F74A8E8F792}" destId="{1AA7AD48-5349-454D-8FE3-97FD3EE788C8}" srcOrd="1" destOrd="0" presId="urn:microsoft.com/office/officeart/2005/8/layout/hierarchy1"/>
    <dgm:cxn modelId="{50336BB6-AD97-7141-999F-76B1BA62A6BD}" type="presParOf" srcId="{A53CC4CB-B4E0-E24A-9322-C2A1FAD38717}" destId="{5ECAEEDF-C359-D14E-B82E-431AAABF0EDB}" srcOrd="4" destOrd="0" presId="urn:microsoft.com/office/officeart/2005/8/layout/hierarchy1"/>
    <dgm:cxn modelId="{016D4C8B-7139-994D-8419-247910AF55A4}" type="presParOf" srcId="{5ECAEEDF-C359-D14E-B82E-431AAABF0EDB}" destId="{600DC69C-3CEA-4043-8F01-35615F522E0D}" srcOrd="0" destOrd="0" presId="urn:microsoft.com/office/officeart/2005/8/layout/hierarchy1"/>
    <dgm:cxn modelId="{FA971B40-CCE2-3F4A-8033-0F30498112D0}" type="presParOf" srcId="{600DC69C-3CEA-4043-8F01-35615F522E0D}" destId="{C5BDFC6F-F1DE-3843-B738-9C1C2CAE744F}" srcOrd="0" destOrd="0" presId="urn:microsoft.com/office/officeart/2005/8/layout/hierarchy1"/>
    <dgm:cxn modelId="{5D695785-8423-C44B-AE92-4661F003DA1F}" type="presParOf" srcId="{600DC69C-3CEA-4043-8F01-35615F522E0D}" destId="{55AE03BC-4638-614B-8658-24AF1505F3AC}" srcOrd="1" destOrd="0" presId="urn:microsoft.com/office/officeart/2005/8/layout/hierarchy1"/>
    <dgm:cxn modelId="{BF7EF90A-DCA4-3A4C-AFC2-62C3F7386698}" type="presParOf" srcId="{5ECAEEDF-C359-D14E-B82E-431AAABF0EDB}" destId="{C93B8AE1-204A-B144-95E7-17DC6C32BD0C}" srcOrd="1" destOrd="0" presId="urn:microsoft.com/office/officeart/2005/8/layout/hierarchy1"/>
    <dgm:cxn modelId="{3235BD49-9F35-DC47-AA2C-881948D5070F}" type="presParOf" srcId="{A53CC4CB-B4E0-E24A-9322-C2A1FAD38717}" destId="{1B6FFC5A-F057-9C4D-9AFC-7D31E0617C7E}" srcOrd="5" destOrd="0" presId="urn:microsoft.com/office/officeart/2005/8/layout/hierarchy1"/>
    <dgm:cxn modelId="{F27EF951-7F8C-E849-9EE2-750918ED0C43}" type="presParOf" srcId="{1B6FFC5A-F057-9C4D-9AFC-7D31E0617C7E}" destId="{163B12B8-7529-7441-BEA1-9622D04D9C43}" srcOrd="0" destOrd="0" presId="urn:microsoft.com/office/officeart/2005/8/layout/hierarchy1"/>
    <dgm:cxn modelId="{E3293D0C-1A3F-AD4C-A4F0-25DE43CF1967}" type="presParOf" srcId="{163B12B8-7529-7441-BEA1-9622D04D9C43}" destId="{89C92882-3264-7E44-90A0-7AC2CA9AEB53}" srcOrd="0" destOrd="0" presId="urn:microsoft.com/office/officeart/2005/8/layout/hierarchy1"/>
    <dgm:cxn modelId="{FDED4D98-A0AC-0342-A191-3C6AD02CCF1B}" type="presParOf" srcId="{163B12B8-7529-7441-BEA1-9622D04D9C43}" destId="{C24346DB-FF49-CF4F-9005-0BF25D3864D6}" srcOrd="1" destOrd="0" presId="urn:microsoft.com/office/officeart/2005/8/layout/hierarchy1"/>
    <dgm:cxn modelId="{14116E8C-7344-CB46-B194-F3FD8CE0A24E}" type="presParOf" srcId="{1B6FFC5A-F057-9C4D-9AFC-7D31E0617C7E}" destId="{C0B819F5-6240-1A4B-AA99-CF6DFCD26AC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0E29-5941-4147-9F95-97209114C9DF}">
      <dsp:nvSpPr>
        <dsp:cNvPr id="0" name=""/>
        <dsp:cNvSpPr/>
      </dsp:nvSpPr>
      <dsp:spPr>
        <a:xfrm>
          <a:off x="1242" y="800619"/>
          <a:ext cx="1409062" cy="894754"/>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C35CD2-A1D3-AE4B-BC6B-AA1833198DEA}">
      <dsp:nvSpPr>
        <dsp:cNvPr id="0" name=""/>
        <dsp:cNvSpPr/>
      </dsp:nvSpPr>
      <dsp:spPr>
        <a:xfrm>
          <a:off x="157805" y="949354"/>
          <a:ext cx="1409062" cy="894754"/>
        </a:xfrm>
        <a:prstGeom prst="roundRect">
          <a:avLst>
            <a:gd name="adj" fmla="val 10000"/>
          </a:avLst>
        </a:prstGeom>
        <a:solidFill>
          <a:schemeClr val="lt2">
            <a:alpha val="90000"/>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Data Analysis plan was developed collaboratively, with input from all team members </a:t>
          </a:r>
        </a:p>
      </dsp:txBody>
      <dsp:txXfrm>
        <a:off x="184011" y="975560"/>
        <a:ext cx="1356650" cy="842342"/>
      </dsp:txXfrm>
    </dsp:sp>
    <dsp:sp modelId="{2E859780-469B-9749-AB86-5C84CC3B92E9}">
      <dsp:nvSpPr>
        <dsp:cNvPr id="0" name=""/>
        <dsp:cNvSpPr/>
      </dsp:nvSpPr>
      <dsp:spPr>
        <a:xfrm>
          <a:off x="1723430" y="800619"/>
          <a:ext cx="1409062" cy="894754"/>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F46B6-8D56-0046-BA89-4BD6A6EADBF5}">
      <dsp:nvSpPr>
        <dsp:cNvPr id="0" name=""/>
        <dsp:cNvSpPr/>
      </dsp:nvSpPr>
      <dsp:spPr>
        <a:xfrm>
          <a:off x="1879992" y="949354"/>
          <a:ext cx="1409062" cy="894754"/>
        </a:xfrm>
        <a:prstGeom prst="roundRect">
          <a:avLst>
            <a:gd name="adj" fmla="val 10000"/>
          </a:avLst>
        </a:prstGeom>
        <a:solidFill>
          <a:schemeClr val="lt2">
            <a:alpha val="90000"/>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I analyzed all data points and created a series of audio slides, to share results with team members</a:t>
          </a:r>
        </a:p>
      </dsp:txBody>
      <dsp:txXfrm>
        <a:off x="1906198" y="975560"/>
        <a:ext cx="1356650" cy="842342"/>
      </dsp:txXfrm>
    </dsp:sp>
    <dsp:sp modelId="{8761361A-E235-D242-88CF-E6A81854D4EB}">
      <dsp:nvSpPr>
        <dsp:cNvPr id="0" name=""/>
        <dsp:cNvSpPr/>
      </dsp:nvSpPr>
      <dsp:spPr>
        <a:xfrm>
          <a:off x="3445618" y="800619"/>
          <a:ext cx="1409062" cy="894754"/>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5DBE9-2167-F043-B05C-6181C02FA213}">
      <dsp:nvSpPr>
        <dsp:cNvPr id="0" name=""/>
        <dsp:cNvSpPr/>
      </dsp:nvSpPr>
      <dsp:spPr>
        <a:xfrm>
          <a:off x="3602180" y="949354"/>
          <a:ext cx="1409062" cy="894754"/>
        </a:xfrm>
        <a:prstGeom prst="roundRect">
          <a:avLst>
            <a:gd name="adj" fmla="val 10000"/>
          </a:avLst>
        </a:prstGeom>
        <a:solidFill>
          <a:schemeClr val="lt2">
            <a:alpha val="90000"/>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Each team members was asked to identify priority areas and areas of interest</a:t>
          </a:r>
        </a:p>
      </dsp:txBody>
      <dsp:txXfrm>
        <a:off x="3628386" y="975560"/>
        <a:ext cx="1356650" cy="842342"/>
      </dsp:txXfrm>
    </dsp:sp>
    <dsp:sp modelId="{D9D5B492-8B9C-2046-B709-B1CB6137FD21}">
      <dsp:nvSpPr>
        <dsp:cNvPr id="0" name=""/>
        <dsp:cNvSpPr/>
      </dsp:nvSpPr>
      <dsp:spPr>
        <a:xfrm>
          <a:off x="5167806" y="800619"/>
          <a:ext cx="1409062" cy="894754"/>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D2ADE-B452-D74A-AD94-80AD9ADE16A6}">
      <dsp:nvSpPr>
        <dsp:cNvPr id="0" name=""/>
        <dsp:cNvSpPr/>
      </dsp:nvSpPr>
      <dsp:spPr>
        <a:xfrm>
          <a:off x="5324368" y="949354"/>
          <a:ext cx="1409062" cy="894754"/>
        </a:xfrm>
        <a:prstGeom prst="roundRect">
          <a:avLst>
            <a:gd name="adj" fmla="val 10000"/>
          </a:avLst>
        </a:prstGeom>
        <a:solidFill>
          <a:schemeClr val="lt2">
            <a:alpha val="90000"/>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t>A list of 8 areas was identified, and team members were asked to indicate their interest in collaborating on a manuscript in each area</a:t>
          </a:r>
        </a:p>
      </dsp:txBody>
      <dsp:txXfrm>
        <a:off x="5350574" y="975560"/>
        <a:ext cx="1356650" cy="842342"/>
      </dsp:txXfrm>
    </dsp:sp>
    <dsp:sp modelId="{C5BDFC6F-F1DE-3843-B738-9C1C2CAE744F}">
      <dsp:nvSpPr>
        <dsp:cNvPr id="0" name=""/>
        <dsp:cNvSpPr/>
      </dsp:nvSpPr>
      <dsp:spPr>
        <a:xfrm>
          <a:off x="6889994" y="800619"/>
          <a:ext cx="1409062" cy="894754"/>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E03BC-4638-614B-8658-24AF1505F3AC}">
      <dsp:nvSpPr>
        <dsp:cNvPr id="0" name=""/>
        <dsp:cNvSpPr/>
      </dsp:nvSpPr>
      <dsp:spPr>
        <a:xfrm>
          <a:off x="7046556" y="949354"/>
          <a:ext cx="1409062" cy="894754"/>
        </a:xfrm>
        <a:prstGeom prst="roundRect">
          <a:avLst>
            <a:gd name="adj" fmla="val 10000"/>
          </a:avLst>
        </a:prstGeom>
        <a:solidFill>
          <a:schemeClr val="lt2">
            <a:alpha val="90000"/>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As the analysis evolved, some areas/manuscripts were grouped together  </a:t>
          </a:r>
        </a:p>
      </dsp:txBody>
      <dsp:txXfrm>
        <a:off x="7072762" y="975560"/>
        <a:ext cx="1356650" cy="842342"/>
      </dsp:txXfrm>
    </dsp:sp>
    <dsp:sp modelId="{89C92882-3264-7E44-90A0-7AC2CA9AEB53}">
      <dsp:nvSpPr>
        <dsp:cNvPr id="0" name=""/>
        <dsp:cNvSpPr/>
      </dsp:nvSpPr>
      <dsp:spPr>
        <a:xfrm>
          <a:off x="8612182" y="800619"/>
          <a:ext cx="1409062" cy="894754"/>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4346DB-FF49-CF4F-9005-0BF25D3864D6}">
      <dsp:nvSpPr>
        <dsp:cNvPr id="0" name=""/>
        <dsp:cNvSpPr/>
      </dsp:nvSpPr>
      <dsp:spPr>
        <a:xfrm>
          <a:off x="8768744" y="949354"/>
          <a:ext cx="1409062" cy="894754"/>
        </a:xfrm>
        <a:prstGeom prst="roundRect">
          <a:avLst>
            <a:gd name="adj" fmla="val 10000"/>
          </a:avLst>
        </a:prstGeom>
        <a:solidFill>
          <a:schemeClr val="lt2">
            <a:alpha val="90000"/>
            <a:hueOff val="0"/>
            <a:satOff val="0"/>
            <a:lumOff val="0"/>
            <a:alphaOff val="0"/>
          </a:schemeClr>
        </a:solidFill>
        <a:ln w="12700" cap="flat" cmpd="sng" algn="in">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Most country leads published country specific results, usually with statistical support from PI </a:t>
          </a:r>
        </a:p>
      </dsp:txBody>
      <dsp:txXfrm>
        <a:off x="8794950" y="975560"/>
        <a:ext cx="1356650" cy="8423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0.12511</cdr:x>
      <cdr:y>0.3607</cdr:y>
    </cdr:from>
    <cdr:to>
      <cdr:x>0.95611</cdr:x>
      <cdr:y>0.36658</cdr:y>
    </cdr:to>
    <cdr:cxnSp macro="">
      <cdr:nvCxnSpPr>
        <cdr:cNvPr id="3" name="Straight Connector 2">
          <a:extLst xmlns:a="http://schemas.openxmlformats.org/drawingml/2006/main">
            <a:ext uri="{FF2B5EF4-FFF2-40B4-BE49-F238E27FC236}">
              <a16:creationId xmlns:a16="http://schemas.microsoft.com/office/drawing/2014/main" xmlns="" id="{4F568820-5729-6D46-AF99-7FA79F42F2E7}"/>
            </a:ext>
          </a:extLst>
        </cdr:cNvPr>
        <cdr:cNvCxnSpPr/>
      </cdr:nvCxnSpPr>
      <cdr:spPr>
        <a:xfrm xmlns:a="http://schemas.openxmlformats.org/drawingml/2006/main" flipV="1">
          <a:off x="1127419" y="1647406"/>
          <a:ext cx="7488256" cy="2685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8F30B-85BB-3F41-A78D-CF06BECD4F2B}"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28BA8-5E8F-3640-BD06-6D530F549F39}" type="slidenum">
              <a:rPr lang="en-US" smtClean="0"/>
              <a:t>‹#›</a:t>
            </a:fld>
            <a:endParaRPr lang="en-US"/>
          </a:p>
        </p:txBody>
      </p:sp>
    </p:spTree>
    <p:extLst>
      <p:ext uri="{BB962C8B-B14F-4D97-AF65-F5344CB8AC3E}">
        <p14:creationId xmlns:p14="http://schemas.microsoft.com/office/powerpoint/2010/main" val="1671597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vise.com/evise/faces/pages/homepage/homepage.jspx?_adf.ctrl-state=12819rq7x9_42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28BA8-5E8F-3640-BD06-6D530F549F39}" type="slidenum">
              <a:rPr lang="en-US" smtClean="0"/>
              <a:t>1</a:t>
            </a:fld>
            <a:endParaRPr lang="en-US"/>
          </a:p>
        </p:txBody>
      </p:sp>
    </p:spTree>
    <p:extLst>
      <p:ext uri="{BB962C8B-B14F-4D97-AF65-F5344CB8AC3E}">
        <p14:creationId xmlns:p14="http://schemas.microsoft.com/office/powerpoint/2010/main" val="48280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both the full sample and standard cohort, preference for midwifery-led was greater for students in countries where a greater proportion of midwives conduct births (Spearman’s rho </a:t>
            </a:r>
            <a:r>
              <a:rPr lang="en-CA" i="1" dirty="0"/>
              <a:t>p </a:t>
            </a:r>
            <a:r>
              <a:rPr lang="en-CA" dirty="0"/>
              <a:t>&lt; 0.001 for both analyses). </a:t>
            </a:r>
          </a:p>
          <a:p>
            <a:endParaRPr lang="en-US" dirty="0"/>
          </a:p>
        </p:txBody>
      </p:sp>
      <p:sp>
        <p:nvSpPr>
          <p:cNvPr id="4" name="Slide Number Placeholder 3"/>
          <p:cNvSpPr>
            <a:spLocks noGrp="1"/>
          </p:cNvSpPr>
          <p:nvPr>
            <p:ph type="sldNum" sz="quarter" idx="10"/>
          </p:nvPr>
        </p:nvSpPr>
        <p:spPr/>
        <p:txBody>
          <a:bodyPr/>
          <a:lstStyle/>
          <a:p>
            <a:fld id="{09928BA8-5E8F-3640-BD06-6D530F549F39}" type="slidenum">
              <a:rPr lang="en-US" smtClean="0"/>
              <a:t>14</a:t>
            </a:fld>
            <a:endParaRPr lang="en-US"/>
          </a:p>
        </p:txBody>
      </p:sp>
    </p:spTree>
    <p:extLst>
      <p:ext uri="{BB962C8B-B14F-4D97-AF65-F5344CB8AC3E}">
        <p14:creationId xmlns:p14="http://schemas.microsoft.com/office/powerpoint/2010/main" val="252129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28BA8-5E8F-3640-BD06-6D530F549F39}" type="slidenum">
              <a:rPr lang="en-US" smtClean="0"/>
              <a:t>16</a:t>
            </a:fld>
            <a:endParaRPr lang="en-US"/>
          </a:p>
        </p:txBody>
      </p:sp>
    </p:spTree>
    <p:extLst>
      <p:ext uri="{BB962C8B-B14F-4D97-AF65-F5344CB8AC3E}">
        <p14:creationId xmlns:p14="http://schemas.microsoft.com/office/powerpoint/2010/main" val="163604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28BA8-5E8F-3640-BD06-6D530F549F39}" type="slidenum">
              <a:rPr lang="en-US" smtClean="0"/>
              <a:t>17</a:t>
            </a:fld>
            <a:endParaRPr lang="en-US"/>
          </a:p>
        </p:txBody>
      </p:sp>
    </p:spTree>
    <p:extLst>
      <p:ext uri="{BB962C8B-B14F-4D97-AF65-F5344CB8AC3E}">
        <p14:creationId xmlns:p14="http://schemas.microsoft.com/office/powerpoint/2010/main" val="221238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backward translation</a:t>
            </a:r>
          </a:p>
          <a:p>
            <a:r>
              <a:rPr lang="en-US" dirty="0"/>
              <a:t>Sampling frame </a:t>
            </a:r>
          </a:p>
          <a:p>
            <a:endParaRPr lang="en-US" dirty="0"/>
          </a:p>
        </p:txBody>
      </p:sp>
      <p:sp>
        <p:nvSpPr>
          <p:cNvPr id="4" name="Slide Number Placeholder 3"/>
          <p:cNvSpPr>
            <a:spLocks noGrp="1"/>
          </p:cNvSpPr>
          <p:nvPr>
            <p:ph type="sldNum" sz="quarter" idx="10"/>
          </p:nvPr>
        </p:nvSpPr>
        <p:spPr/>
        <p:txBody>
          <a:bodyPr/>
          <a:lstStyle/>
          <a:p>
            <a:fld id="{09928BA8-5E8F-3640-BD06-6D530F549F39}" type="slidenum">
              <a:rPr lang="en-US" smtClean="0"/>
              <a:t>2</a:t>
            </a:fld>
            <a:endParaRPr lang="en-US"/>
          </a:p>
        </p:txBody>
      </p:sp>
    </p:spTree>
    <p:extLst>
      <p:ext uri="{BB962C8B-B14F-4D97-AF65-F5344CB8AC3E}">
        <p14:creationId xmlns:p14="http://schemas.microsoft.com/office/powerpoint/2010/main" val="638777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generation might not want the type</a:t>
            </a:r>
            <a:r>
              <a:rPr lang="en-US" baseline="0" dirty="0"/>
              <a:t> of birth that maternity care organizations are recommending.  Normal deliveries and if possible, midwifery care, is  recommended for most women but do young men and women want this ? If not, educational interventions might be necessary, to promote the health benefits of normal birth and midwifery care.  </a:t>
            </a:r>
            <a:endParaRPr lang="en-US" dirty="0"/>
          </a:p>
        </p:txBody>
      </p:sp>
      <p:sp>
        <p:nvSpPr>
          <p:cNvPr id="4" name="Slide Number Placeholder 3"/>
          <p:cNvSpPr>
            <a:spLocks noGrp="1"/>
          </p:cNvSpPr>
          <p:nvPr>
            <p:ph type="sldNum" sz="quarter" idx="10"/>
          </p:nvPr>
        </p:nvSpPr>
        <p:spPr/>
        <p:txBody>
          <a:bodyPr/>
          <a:lstStyle/>
          <a:p>
            <a:fld id="{09928BA8-5E8F-3640-BD06-6D530F549F39}" type="slidenum">
              <a:rPr lang="en-US" smtClean="0"/>
              <a:t>4</a:t>
            </a:fld>
            <a:endParaRPr lang="en-US"/>
          </a:p>
        </p:txBody>
      </p:sp>
    </p:spTree>
    <p:extLst>
      <p:ext uri="{BB962C8B-B14F-4D97-AF65-F5344CB8AC3E}">
        <p14:creationId xmlns:p14="http://schemas.microsoft.com/office/powerpoint/2010/main" val="118962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been involved in a couple of country</a:t>
            </a:r>
            <a:r>
              <a:rPr lang="en-US" baseline="0" dirty="0"/>
              <a:t> specific studies on the birth attitudes of young men and women; </a:t>
            </a:r>
            <a:r>
              <a:rPr lang="en-US" dirty="0"/>
              <a:t>2006 Canadian survey</a:t>
            </a:r>
          </a:p>
          <a:p>
            <a:r>
              <a:rPr lang="en-US" dirty="0"/>
              <a:t>2014 US survey.</a:t>
            </a:r>
            <a:r>
              <a:rPr lang="en-US" baseline="0" dirty="0"/>
              <a:t> In the next few minutes I will show you some of the highlights from these two surveys. </a:t>
            </a:r>
            <a:endParaRPr lang="en-US" dirty="0"/>
          </a:p>
        </p:txBody>
      </p:sp>
      <p:sp>
        <p:nvSpPr>
          <p:cNvPr id="4" name="Slide Number Placeholder 3"/>
          <p:cNvSpPr>
            <a:spLocks noGrp="1"/>
          </p:cNvSpPr>
          <p:nvPr>
            <p:ph type="sldNum" sz="quarter" idx="10"/>
          </p:nvPr>
        </p:nvSpPr>
        <p:spPr/>
        <p:txBody>
          <a:bodyPr/>
          <a:lstStyle/>
          <a:p>
            <a:fld id="{09928BA8-5E8F-3640-BD06-6D530F549F39}" type="slidenum">
              <a:rPr lang="en-US" smtClean="0"/>
              <a:t>5</a:t>
            </a:fld>
            <a:endParaRPr lang="en-US"/>
          </a:p>
        </p:txBody>
      </p:sp>
    </p:spTree>
    <p:extLst>
      <p:ext uri="{BB962C8B-B14F-4D97-AF65-F5344CB8AC3E}">
        <p14:creationId xmlns:p14="http://schemas.microsoft.com/office/powerpoint/2010/main" val="79303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End Result: Our team drafted four manuscripts based on the cross-country dataset, two have been published, and two are under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paper- Survey and scale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Paper had a focus on preferences for cesarean section in a hypothetical healthy pregnancy. i.e. how many students in each country would prefer CS without medical indication and why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Third paper -</a:t>
            </a:r>
            <a:r>
              <a:rPr lang="en-US" sz="1200" u="sng" kern="1200" dirty="0">
                <a:solidFill>
                  <a:schemeClr val="tx1"/>
                </a:solidFill>
                <a:effectLst/>
                <a:latin typeface="+mn-lt"/>
                <a:ea typeface="+mn-ea"/>
                <a:cs typeface="+mn-cs"/>
                <a:hlinkClick r:id="rId3" tooltip="A cross-country analysis of attitudes toward childbirth technologies and interventions among young people."/>
              </a:rPr>
              <a:t>A cross-country analysis of attitudes toward childbirth technologies and interventions among young people.</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Fourth paper – Still under review and is the focus of this presentation </a:t>
            </a:r>
          </a:p>
          <a:p>
            <a:endParaRPr lang="en-US" dirty="0"/>
          </a:p>
        </p:txBody>
      </p:sp>
      <p:sp>
        <p:nvSpPr>
          <p:cNvPr id="4" name="Slide Number Placeholder 3"/>
          <p:cNvSpPr>
            <a:spLocks noGrp="1"/>
          </p:cNvSpPr>
          <p:nvPr>
            <p:ph type="sldNum" sz="quarter" idx="10"/>
          </p:nvPr>
        </p:nvSpPr>
        <p:spPr/>
        <p:txBody>
          <a:bodyPr/>
          <a:lstStyle/>
          <a:p>
            <a:fld id="{09928BA8-5E8F-3640-BD06-6D530F549F39}" type="slidenum">
              <a:rPr lang="en-US" smtClean="0"/>
              <a:t>6</a:t>
            </a:fld>
            <a:endParaRPr lang="en-US"/>
          </a:p>
        </p:txBody>
      </p:sp>
    </p:spTree>
    <p:extLst>
      <p:ext uri="{BB962C8B-B14F-4D97-AF65-F5344CB8AC3E}">
        <p14:creationId xmlns:p14="http://schemas.microsoft.com/office/powerpoint/2010/main" val="298951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Examining the degree of commonalities and differences in young adults’ childbirth preferences between countries can help us understand how these preferences might emerge and lay the foundation for developing strategies that increase the demand for normal childbirth and midwifery-led care across birth settings.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928BA8-5E8F-3640-BD06-6D530F549F39}" type="slidenum">
              <a:rPr lang="en-US" smtClean="0"/>
              <a:t>7</a:t>
            </a:fld>
            <a:endParaRPr lang="en-US"/>
          </a:p>
        </p:txBody>
      </p:sp>
    </p:spTree>
    <p:extLst>
      <p:ext uri="{BB962C8B-B14F-4D97-AF65-F5344CB8AC3E}">
        <p14:creationId xmlns:p14="http://schemas.microsoft.com/office/powerpoint/2010/main" val="78780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Noteworthy: Lots</a:t>
            </a:r>
            <a:r>
              <a:rPr lang="en-US" baseline="0" dirty="0"/>
              <a:t> of students in Iceland who are already parents (1 in 4) and quite a few pregnant students (8%).</a:t>
            </a:r>
          </a:p>
          <a:p>
            <a:r>
              <a:rPr lang="en-US" baseline="0" dirty="0"/>
              <a:t>Fear of birth is a reason for not wanting children that is reported by close to 30% of students.  Fewer students in Iceland and Germany reported FOB as a reason for not wanting children. In the UK, 44% reported it as a reason.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9928BA8-5E8F-3640-BD06-6D530F549F39}" type="slidenum">
              <a:rPr lang="en-US" smtClean="0"/>
              <a:t>8</a:t>
            </a:fld>
            <a:endParaRPr lang="en-US"/>
          </a:p>
        </p:txBody>
      </p:sp>
    </p:spTree>
    <p:extLst>
      <p:ext uri="{BB962C8B-B14F-4D97-AF65-F5344CB8AC3E}">
        <p14:creationId xmlns:p14="http://schemas.microsoft.com/office/powerpoint/2010/main" val="141157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To minimize bias from socio-demographic differences between country samples, we used a standardized cohort of women between the ages of 18-25, who were born in the survey country, and were enrolled in a field of study other than health sciences,  to facilitate comparisons across countries. </a:t>
            </a:r>
            <a:endParaRPr lang="en-US" dirty="0"/>
          </a:p>
          <a:p>
            <a:endParaRPr lang="en-US" dirty="0"/>
          </a:p>
        </p:txBody>
      </p:sp>
      <p:sp>
        <p:nvSpPr>
          <p:cNvPr id="4" name="Slide Number Placeholder 3"/>
          <p:cNvSpPr>
            <a:spLocks noGrp="1"/>
          </p:cNvSpPr>
          <p:nvPr>
            <p:ph type="sldNum" sz="quarter" idx="10"/>
          </p:nvPr>
        </p:nvSpPr>
        <p:spPr/>
        <p:txBody>
          <a:bodyPr/>
          <a:lstStyle/>
          <a:p>
            <a:fld id="{09928BA8-5E8F-3640-BD06-6D530F549F39}" type="slidenum">
              <a:rPr lang="en-US" smtClean="0"/>
              <a:t>9</a:t>
            </a:fld>
            <a:endParaRPr lang="en-US"/>
          </a:p>
        </p:txBody>
      </p:sp>
    </p:spTree>
    <p:extLst>
      <p:ext uri="{BB962C8B-B14F-4D97-AF65-F5344CB8AC3E}">
        <p14:creationId xmlns:p14="http://schemas.microsoft.com/office/powerpoint/2010/main" val="1026964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Overall, 2203 students (48.2 %) preferred a midwife. Preference for a midwife for the standardized cohort varied by country from 6.8 % in the United States to 78 %  in England and Iceland.</a:t>
            </a:r>
            <a:endParaRPr lang="en-US" dirty="0"/>
          </a:p>
        </p:txBody>
      </p:sp>
      <p:sp>
        <p:nvSpPr>
          <p:cNvPr id="4" name="Slide Number Placeholder 3"/>
          <p:cNvSpPr>
            <a:spLocks noGrp="1"/>
          </p:cNvSpPr>
          <p:nvPr>
            <p:ph type="sldNum" sz="quarter" idx="10"/>
          </p:nvPr>
        </p:nvSpPr>
        <p:spPr/>
        <p:txBody>
          <a:bodyPr/>
          <a:lstStyle/>
          <a:p>
            <a:fld id="{09928BA8-5E8F-3640-BD06-6D530F549F39}" type="slidenum">
              <a:rPr lang="en-US" smtClean="0"/>
              <a:t>13</a:t>
            </a:fld>
            <a:endParaRPr lang="en-US"/>
          </a:p>
        </p:txBody>
      </p:sp>
    </p:spTree>
    <p:extLst>
      <p:ext uri="{BB962C8B-B14F-4D97-AF65-F5344CB8AC3E}">
        <p14:creationId xmlns:p14="http://schemas.microsoft.com/office/powerpoint/2010/main" val="138861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4/20/2018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4/20/2018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4/20/2018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4/20/2018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4/20/2018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malotta@mcmaster.ca" TargetMode="External"/><Relationship Id="rId3" Type="http://schemas.openxmlformats.org/officeDocument/2006/relationships/hyperlink" Target="mailto:michelle.sadler@uai.cl" TargetMode="External"/><Relationship Id="rId7" Type="http://schemas.openxmlformats.org/officeDocument/2006/relationships/hyperlink" Target="mailto:emma.marie.swift@gmail.com" TargetMode="External"/><Relationship Id="rId2" Type="http://schemas.openxmlformats.org/officeDocument/2006/relationships/hyperlink" Target="mailto:joyce.edmonds@bc.edu" TargetMode="External"/><Relationship Id="rId1" Type="http://schemas.openxmlformats.org/officeDocument/2006/relationships/slideLayout" Target="../slideLayouts/slideLayout6.xml"/><Relationship Id="rId6" Type="http://schemas.openxmlformats.org/officeDocument/2006/relationships/hyperlink" Target="mailto:judith.mcara@aut.ac.nz" TargetMode="External"/><Relationship Id="rId5" Type="http://schemas.openxmlformats.org/officeDocument/2006/relationships/hyperlink" Target="mailto:GThomson@uclan.ac.uk" TargetMode="External"/><Relationship Id="rId10" Type="http://schemas.openxmlformats.org/officeDocument/2006/relationships/hyperlink" Target="mailto:Gross.Mechthild@mh-hannover.de" TargetMode="External"/><Relationship Id="rId4" Type="http://schemas.openxmlformats.org/officeDocument/2006/relationships/hyperlink" Target="mailto:SDowne@uclan.ac.uk" TargetMode="External"/><Relationship Id="rId9" Type="http://schemas.openxmlformats.org/officeDocument/2006/relationships/hyperlink" Target="mailto:Joana.Streffing@gmx.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 Id="rId9" Type="http://schemas.openxmlformats.org/officeDocument/2006/relationships/image" Target="../media/image12.tif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t>A survey of consumer preferences for midwifery care, place of birth and normal birth, prior to pregnancy in eight high-income countries.</a:t>
            </a:r>
            <a:endParaRPr lang="en-CA" sz="3200" dirty="0"/>
          </a:p>
        </p:txBody>
      </p:sp>
      <p:sp>
        <p:nvSpPr>
          <p:cNvPr id="3" name="Subtitle 2"/>
          <p:cNvSpPr>
            <a:spLocks noGrp="1"/>
          </p:cNvSpPr>
          <p:nvPr>
            <p:ph type="subTitle" idx="1"/>
          </p:nvPr>
        </p:nvSpPr>
        <p:spPr/>
        <p:txBody>
          <a:bodyPr/>
          <a:lstStyle/>
          <a:p>
            <a:r>
              <a:rPr lang="en-US" dirty="0"/>
              <a:t>April 2018</a:t>
            </a:r>
          </a:p>
        </p:txBody>
      </p:sp>
    </p:spTree>
    <p:extLst>
      <p:ext uri="{BB962C8B-B14F-4D97-AF65-F5344CB8AC3E}">
        <p14:creationId xmlns:p14="http://schemas.microsoft.com/office/powerpoint/2010/main" val="81152596"/>
      </p:ext>
    </p:extLst>
  </p:cSld>
  <p:clrMapOvr>
    <a:masterClrMapping/>
  </p:clrMapOvr>
  <mc:AlternateContent xmlns:mc="http://schemas.openxmlformats.org/markup-compatibility/2006" xmlns:p14="http://schemas.microsoft.com/office/powerpoint/2010/main">
    <mc:Choice Requires="p14">
      <p:transition spd="slow" p14:dur="2000" advTm="52997"/>
    </mc:Choice>
    <mc:Fallback xmlns="">
      <p:transition spd="slow" advTm="5299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18D17-543C-8B49-803B-AE43DCA1BD66}"/>
              </a:ext>
            </a:extLst>
          </p:cNvPr>
          <p:cNvSpPr>
            <a:spLocks noGrp="1"/>
          </p:cNvSpPr>
          <p:nvPr>
            <p:ph type="title"/>
          </p:nvPr>
        </p:nvSpPr>
        <p:spPr>
          <a:xfrm>
            <a:off x="1251678" y="382385"/>
            <a:ext cx="10178322" cy="900005"/>
          </a:xfrm>
        </p:spPr>
        <p:txBody>
          <a:bodyPr/>
          <a:lstStyle/>
          <a:p>
            <a:r>
              <a:rPr lang="en-US" altLang="en-US" sz="4800" b="1" cap="none" dirty="0">
                <a:solidFill>
                  <a:schemeClr val="tx1"/>
                </a:solidFill>
                <a:latin typeface="Arial" panose="020B0604020202020204" pitchFamily="34" charset="0"/>
                <a:ea typeface="Calibri" panose="020F0502020204030204" pitchFamily="34" charset="0"/>
                <a:cs typeface="Times New Roman" panose="02020603050405020304" pitchFamily="18" charset="0"/>
              </a:rPr>
              <a:t>Description of key indicators</a:t>
            </a:r>
            <a:endParaRPr lang="en-US" dirty="0"/>
          </a:p>
        </p:txBody>
      </p:sp>
      <p:sp>
        <p:nvSpPr>
          <p:cNvPr id="4" name="Rectangle 3">
            <a:extLst>
              <a:ext uri="{FF2B5EF4-FFF2-40B4-BE49-F238E27FC236}">
                <a16:creationId xmlns:a16="http://schemas.microsoft.com/office/drawing/2014/main" xmlns="" id="{2DF37B82-B2BE-404B-BFBA-C67DA4076F17}"/>
              </a:ext>
            </a:extLst>
          </p:cNvPr>
          <p:cNvSpPr/>
          <p:nvPr/>
        </p:nvSpPr>
        <p:spPr>
          <a:xfrm>
            <a:off x="1251678" y="1417317"/>
            <a:ext cx="9609610" cy="4801314"/>
          </a:xfrm>
          <a:prstGeom prst="rect">
            <a:avLst/>
          </a:prstGeom>
        </p:spPr>
        <p:txBody>
          <a:bodyPr wrap="square">
            <a:spAutoFit/>
          </a:bodyPr>
          <a:lstStyle/>
          <a:p>
            <a:r>
              <a:rPr lang="en-US" b="1" dirty="0"/>
              <a:t>Preference for midwifery-led care</a:t>
            </a:r>
            <a:r>
              <a:rPr lang="en-CA" b="1" dirty="0"/>
              <a:t>: </a:t>
            </a:r>
            <a:r>
              <a:rPr lang="en-CA" dirty="0"/>
              <a:t>Respondents were asked to choose which care provider they would want to provide care during pregnancy and birth, assuming that they (their partner) have no health problems and will not experience complications during pregnancy. Options included: Midwife, General Practitioner (GP), Obstetrician/Gynecologist, I don’t know and Other. The GP option was only included in countries where GPs offer intrapartum care (e.g. Canada and Australia). Each type of care provider was briefly defined, and definitions reflected the scope of practice for each care provider within each country. For instance, in countries where midwives attend births in different settings, this was included in the definition.</a:t>
            </a:r>
          </a:p>
          <a:p>
            <a:r>
              <a:rPr lang="en-US" b="1" dirty="0"/>
              <a:t> </a:t>
            </a:r>
            <a:endParaRPr lang="en-CA" dirty="0"/>
          </a:p>
          <a:p>
            <a:r>
              <a:rPr lang="en-US" b="1" dirty="0"/>
              <a:t>Preference for out-of-hospital birth options:</a:t>
            </a:r>
            <a:r>
              <a:rPr lang="en-US" dirty="0"/>
              <a:t> Respondents were asked to choose where they would prefer to give birth. </a:t>
            </a:r>
            <a:r>
              <a:rPr lang="en-CA" dirty="0"/>
              <a:t>Response options for place of birth preferences varied by country, depending on the organization of maternity care in the country.  </a:t>
            </a:r>
            <a:r>
              <a:rPr lang="en-CA" b="1" dirty="0"/>
              <a:t>All countries included the options ‘at home, with a midwife’, ‘a birthing center’ (defined as an out-of-hospital birthing facility, staffed by midwives; a more home like environment than a hospital ward)</a:t>
            </a:r>
            <a:r>
              <a:rPr lang="en-CA" dirty="0"/>
              <a:t>, regardless of whether these options were available in the country. We included home and birthing centers as options in each country, to assess consumer demand for out-of-hospital birth. </a:t>
            </a:r>
          </a:p>
          <a:p>
            <a:pPr>
              <a:spcAft>
                <a:spcPts val="0"/>
              </a:spcAft>
            </a:pPr>
            <a:endParaRPr lang="en-CA" dirty="0"/>
          </a:p>
        </p:txBody>
      </p:sp>
    </p:spTree>
    <p:extLst>
      <p:ext uri="{BB962C8B-B14F-4D97-AF65-F5344CB8AC3E}">
        <p14:creationId xmlns:p14="http://schemas.microsoft.com/office/powerpoint/2010/main" val="3949863489"/>
      </p:ext>
    </p:extLst>
  </p:cSld>
  <p:clrMapOvr>
    <a:masterClrMapping/>
  </p:clrMapOvr>
  <mc:AlternateContent xmlns:mc="http://schemas.openxmlformats.org/markup-compatibility/2006" xmlns:p14="http://schemas.microsoft.com/office/powerpoint/2010/main">
    <mc:Choice Requires="p14">
      <p:transition spd="slow" p14:dur="2000" advTm="96267"/>
    </mc:Choice>
    <mc:Fallback xmlns="">
      <p:transition spd="slow" advTm="9626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5A96A2-DF3E-C545-B752-7815D5158237}"/>
              </a:ext>
            </a:extLst>
          </p:cNvPr>
          <p:cNvSpPr>
            <a:spLocks noGrp="1"/>
          </p:cNvSpPr>
          <p:nvPr>
            <p:ph type="title"/>
          </p:nvPr>
        </p:nvSpPr>
        <p:spPr/>
        <p:txBody>
          <a:bodyPr>
            <a:normAutofit fontScale="90000"/>
          </a:bodyPr>
          <a:lstStyle/>
          <a:p>
            <a:r>
              <a:rPr lang="en-US" altLang="en-US" sz="5400" b="1" cap="none" dirty="0">
                <a:solidFill>
                  <a:schemeClr val="tx1"/>
                </a:solidFill>
                <a:latin typeface="Arial" panose="020B0604020202020204" pitchFamily="34" charset="0"/>
                <a:ea typeface="Calibri" panose="020F0502020204030204" pitchFamily="34" charset="0"/>
                <a:cs typeface="Times New Roman" panose="02020603050405020304" pitchFamily="18" charset="0"/>
              </a:rPr>
              <a:t>Description of key indicators</a:t>
            </a:r>
            <a:endParaRPr lang="en-US" dirty="0"/>
          </a:p>
        </p:txBody>
      </p:sp>
      <p:sp>
        <p:nvSpPr>
          <p:cNvPr id="3" name="Content Placeholder 2">
            <a:extLst>
              <a:ext uri="{FF2B5EF4-FFF2-40B4-BE49-F238E27FC236}">
                <a16:creationId xmlns:a16="http://schemas.microsoft.com/office/drawing/2014/main" xmlns="" id="{F30C2CA7-94C4-2A4E-AD8C-4FB3B76304BC}"/>
              </a:ext>
            </a:extLst>
          </p:cNvPr>
          <p:cNvSpPr>
            <a:spLocks noGrp="1"/>
          </p:cNvSpPr>
          <p:nvPr>
            <p:ph idx="1"/>
          </p:nvPr>
        </p:nvSpPr>
        <p:spPr>
          <a:xfrm>
            <a:off x="1251678" y="1694985"/>
            <a:ext cx="10178322" cy="4184607"/>
          </a:xfrm>
        </p:spPr>
        <p:txBody>
          <a:bodyPr>
            <a:normAutofit/>
          </a:bodyPr>
          <a:lstStyle/>
          <a:p>
            <a:pPr marL="0" indent="0">
              <a:lnSpc>
                <a:spcPct val="100000"/>
              </a:lnSpc>
              <a:spcAft>
                <a:spcPts val="0"/>
              </a:spcAft>
              <a:buNone/>
            </a:pPr>
            <a:r>
              <a:rPr lang="en-CA" b="1" dirty="0">
                <a:solidFill>
                  <a:schemeClr val="tx1"/>
                </a:solidFill>
              </a:rPr>
              <a:t>Preference for normal birth: </a:t>
            </a:r>
            <a:r>
              <a:rPr lang="en-CA" dirty="0">
                <a:solidFill>
                  <a:schemeClr val="tx1"/>
                </a:solidFill>
              </a:rPr>
              <a:t>Respondents were asked about their preferred mode of delivery in a health pregnancy and about their preference for managing labor pain. Students who preferred a vaginal delivery and who answered no to the question ‘</a:t>
            </a:r>
            <a:r>
              <a:rPr lang="en-US" dirty="0">
                <a:solidFill>
                  <a:schemeClr val="tx1"/>
                </a:solidFill>
              </a:rPr>
              <a:t>Would an epidural (freezing/numbing from the waist down by injection of </a:t>
            </a:r>
            <a:r>
              <a:rPr lang="en-US" dirty="0" err="1">
                <a:solidFill>
                  <a:schemeClr val="tx1"/>
                </a:solidFill>
              </a:rPr>
              <a:t>anaesthetic</a:t>
            </a:r>
            <a:r>
              <a:rPr lang="en-US" dirty="0">
                <a:solidFill>
                  <a:schemeClr val="tx1"/>
                </a:solidFill>
              </a:rPr>
              <a:t> into the back) to help you (your partner) manage </a:t>
            </a:r>
            <a:r>
              <a:rPr lang="en-US" dirty="0" err="1">
                <a:solidFill>
                  <a:schemeClr val="tx1"/>
                </a:solidFill>
              </a:rPr>
              <a:t>labour</a:t>
            </a:r>
            <a:r>
              <a:rPr lang="en-US" dirty="0">
                <a:solidFill>
                  <a:schemeClr val="tx1"/>
                </a:solidFill>
              </a:rPr>
              <a:t> pain be your preference? ’ were grouped together, to create a group who had normal birth intentions. </a:t>
            </a:r>
          </a:p>
          <a:p>
            <a:pPr marL="0" indent="0">
              <a:lnSpc>
                <a:spcPct val="100000"/>
              </a:lnSpc>
              <a:spcAft>
                <a:spcPts val="0"/>
              </a:spcAft>
              <a:buNone/>
            </a:pPr>
            <a:r>
              <a:rPr lang="en-US" dirty="0">
                <a:solidFill>
                  <a:schemeClr val="tx1"/>
                </a:solidFill>
              </a:rPr>
              <a:t>There are debates about the terminology used for such an outcome. This has included ‘normal’, ‘natural’, ‘uncomplicated’, ‘optimal’, ‘physiological’, and ‘vaginal’ birth. For this study we chose the term normal birth, because consumer and maternity care organizations in the UK have used this term to describe "a physiological birth where the baby is delivered vaginally following a </a:t>
            </a:r>
            <a:r>
              <a:rPr lang="en-US" dirty="0" err="1">
                <a:solidFill>
                  <a:schemeClr val="tx1"/>
                </a:solidFill>
              </a:rPr>
              <a:t>labour</a:t>
            </a:r>
            <a:r>
              <a:rPr lang="en-US" dirty="0">
                <a:solidFill>
                  <a:schemeClr val="tx1"/>
                </a:solidFill>
              </a:rPr>
              <a:t> which has not been altered by technological interventions"[42,43]. </a:t>
            </a:r>
            <a:endParaRPr lang="en-US" dirty="0"/>
          </a:p>
        </p:txBody>
      </p:sp>
    </p:spTree>
    <p:extLst>
      <p:ext uri="{BB962C8B-B14F-4D97-AF65-F5344CB8AC3E}">
        <p14:creationId xmlns:p14="http://schemas.microsoft.com/office/powerpoint/2010/main" val="2557104119"/>
      </p:ext>
    </p:extLst>
  </p:cSld>
  <p:clrMapOvr>
    <a:masterClrMapping/>
  </p:clrMapOvr>
  <mc:AlternateContent xmlns:mc="http://schemas.openxmlformats.org/markup-compatibility/2006" xmlns:p14="http://schemas.microsoft.com/office/powerpoint/2010/main">
    <mc:Choice Requires="p14">
      <p:transition spd="slow" p14:dur="2000" advTm="44745"/>
    </mc:Choice>
    <mc:Fallback xmlns="">
      <p:transition spd="slow" advTm="4474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FA96AC-22E8-EF4B-ACA9-AE0E6E71B60C}"/>
              </a:ext>
            </a:extLst>
          </p:cNvPr>
          <p:cNvSpPr>
            <a:spLocks noGrp="1"/>
          </p:cNvSpPr>
          <p:nvPr>
            <p:ph type="title"/>
          </p:nvPr>
        </p:nvSpPr>
        <p:spPr>
          <a:xfrm>
            <a:off x="1269263" y="2756308"/>
            <a:ext cx="10178322" cy="1492132"/>
          </a:xfrm>
        </p:spPr>
        <p:txBody>
          <a:bodyPr/>
          <a:lstStyle/>
          <a:p>
            <a:r>
              <a:rPr lang="en-US" dirty="0"/>
              <a:t>PREFERENCES FOR MIDWIFERY CARE</a:t>
            </a:r>
          </a:p>
        </p:txBody>
      </p:sp>
    </p:spTree>
    <p:extLst>
      <p:ext uri="{BB962C8B-B14F-4D97-AF65-F5344CB8AC3E}">
        <p14:creationId xmlns:p14="http://schemas.microsoft.com/office/powerpoint/2010/main" val="3004535601"/>
      </p:ext>
    </p:extLst>
  </p:cSld>
  <p:clrMapOvr>
    <a:masterClrMapping/>
  </p:clrMapOvr>
  <mc:AlternateContent xmlns:mc="http://schemas.openxmlformats.org/markup-compatibility/2006" xmlns:p14="http://schemas.microsoft.com/office/powerpoint/2010/main">
    <mc:Choice Requires="p14">
      <p:transition spd="slow" p14:dur="2000" advTm="8526"/>
    </mc:Choice>
    <mc:Fallback xmlns="">
      <p:transition spd="slow" advTm="852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CE507-19C3-1E47-9E13-7356C405CD05}"/>
              </a:ext>
            </a:extLst>
          </p:cNvPr>
          <p:cNvSpPr>
            <a:spLocks noGrp="1"/>
          </p:cNvSpPr>
          <p:nvPr>
            <p:ph type="title"/>
          </p:nvPr>
        </p:nvSpPr>
        <p:spPr>
          <a:xfrm>
            <a:off x="1251678" y="382385"/>
            <a:ext cx="10178322" cy="963807"/>
          </a:xfrm>
        </p:spPr>
        <p:txBody>
          <a:bodyPr>
            <a:normAutofit/>
          </a:bodyPr>
          <a:lstStyle/>
          <a:p>
            <a:r>
              <a:rPr lang="en-CA" sz="4400" dirty="0"/>
              <a:t>Preferences for midwifery-led care </a:t>
            </a:r>
            <a:endParaRPr lang="en-US" sz="4400" dirty="0"/>
          </a:p>
        </p:txBody>
      </p:sp>
      <p:graphicFrame>
        <p:nvGraphicFramePr>
          <p:cNvPr id="6" name="Content Placeholder 5">
            <a:extLst>
              <a:ext uri="{FF2B5EF4-FFF2-40B4-BE49-F238E27FC236}">
                <a16:creationId xmlns:a16="http://schemas.microsoft.com/office/drawing/2014/main" xmlns="" id="{76949DA1-AEBD-B140-B6DC-B48B9BE71FDC}"/>
              </a:ext>
            </a:extLst>
          </p:cNvPr>
          <p:cNvGraphicFramePr>
            <a:graphicFrameLocks noGrp="1"/>
          </p:cNvGraphicFramePr>
          <p:nvPr>
            <p:ph idx="1"/>
            <p:extLst>
              <p:ext uri="{D42A27DB-BD31-4B8C-83A1-F6EECF244321}">
                <p14:modId xmlns:p14="http://schemas.microsoft.com/office/powerpoint/2010/main" val="516288433"/>
              </p:ext>
            </p:extLst>
          </p:nvPr>
        </p:nvGraphicFramePr>
        <p:xfrm>
          <a:off x="1071889" y="2260591"/>
          <a:ext cx="10537900" cy="2534930"/>
        </p:xfrm>
        <a:graphic>
          <a:graphicData uri="http://schemas.openxmlformats.org/drawingml/2006/table">
            <a:tbl>
              <a:tblPr firstRow="1" firstCol="1" bandRow="1">
                <a:tableStyleId>{69CF1AB2-1976-4502-BF36-3FF5EA218861}</a:tableStyleId>
              </a:tblPr>
              <a:tblGrid>
                <a:gridCol w="1436450">
                  <a:extLst>
                    <a:ext uri="{9D8B030D-6E8A-4147-A177-3AD203B41FA5}">
                      <a16:colId xmlns:a16="http://schemas.microsoft.com/office/drawing/2014/main" xmlns="" val="3889592314"/>
                    </a:ext>
                  </a:extLst>
                </a:gridCol>
                <a:gridCol w="1012899">
                  <a:extLst>
                    <a:ext uri="{9D8B030D-6E8A-4147-A177-3AD203B41FA5}">
                      <a16:colId xmlns:a16="http://schemas.microsoft.com/office/drawing/2014/main" xmlns="" val="4126649726"/>
                    </a:ext>
                  </a:extLst>
                </a:gridCol>
                <a:gridCol w="1106464">
                  <a:extLst>
                    <a:ext uri="{9D8B030D-6E8A-4147-A177-3AD203B41FA5}">
                      <a16:colId xmlns:a16="http://schemas.microsoft.com/office/drawing/2014/main" xmlns="" val="1187425826"/>
                    </a:ext>
                  </a:extLst>
                </a:gridCol>
                <a:gridCol w="997441">
                  <a:extLst>
                    <a:ext uri="{9D8B030D-6E8A-4147-A177-3AD203B41FA5}">
                      <a16:colId xmlns:a16="http://schemas.microsoft.com/office/drawing/2014/main" xmlns="" val="2373700379"/>
                    </a:ext>
                  </a:extLst>
                </a:gridCol>
                <a:gridCol w="997441">
                  <a:extLst>
                    <a:ext uri="{9D8B030D-6E8A-4147-A177-3AD203B41FA5}">
                      <a16:colId xmlns:a16="http://schemas.microsoft.com/office/drawing/2014/main" xmlns="" val="3779718609"/>
                    </a:ext>
                  </a:extLst>
                </a:gridCol>
                <a:gridCol w="997441">
                  <a:extLst>
                    <a:ext uri="{9D8B030D-6E8A-4147-A177-3AD203B41FA5}">
                      <a16:colId xmlns:a16="http://schemas.microsoft.com/office/drawing/2014/main" xmlns="" val="1104693897"/>
                    </a:ext>
                  </a:extLst>
                </a:gridCol>
                <a:gridCol w="1135055">
                  <a:extLst>
                    <a:ext uri="{9D8B030D-6E8A-4147-A177-3AD203B41FA5}">
                      <a16:colId xmlns:a16="http://schemas.microsoft.com/office/drawing/2014/main" xmlns="" val="4022839450"/>
                    </a:ext>
                  </a:extLst>
                </a:gridCol>
                <a:gridCol w="903248">
                  <a:extLst>
                    <a:ext uri="{9D8B030D-6E8A-4147-A177-3AD203B41FA5}">
                      <a16:colId xmlns:a16="http://schemas.microsoft.com/office/drawing/2014/main" xmlns="" val="3224652741"/>
                    </a:ext>
                  </a:extLst>
                </a:gridCol>
                <a:gridCol w="954020">
                  <a:extLst>
                    <a:ext uri="{9D8B030D-6E8A-4147-A177-3AD203B41FA5}">
                      <a16:colId xmlns:a16="http://schemas.microsoft.com/office/drawing/2014/main" xmlns="" val="2882829921"/>
                    </a:ext>
                  </a:extLst>
                </a:gridCol>
                <a:gridCol w="997441">
                  <a:extLst>
                    <a:ext uri="{9D8B030D-6E8A-4147-A177-3AD203B41FA5}">
                      <a16:colId xmlns:a16="http://schemas.microsoft.com/office/drawing/2014/main" xmlns="" val="1559249907"/>
                    </a:ext>
                  </a:extLst>
                </a:gridCol>
              </a:tblGrid>
              <a:tr h="639242">
                <a:tc>
                  <a:txBody>
                    <a:bodyPr/>
                    <a:lstStyle/>
                    <a:p>
                      <a:pPr>
                        <a:spcAft>
                          <a:spcPts val="0"/>
                        </a:spcAft>
                      </a:pPr>
                      <a:r>
                        <a:rPr lang="en-CA"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600" dirty="0">
                          <a:effectLst/>
                        </a:rPr>
                        <a:t>Total</a:t>
                      </a:r>
                    </a:p>
                    <a:p>
                      <a:pPr>
                        <a:spcAft>
                          <a:spcPts val="0"/>
                        </a:spcAft>
                      </a:pPr>
                      <a:r>
                        <a:rPr lang="en-CA" sz="1600" b="0" dirty="0">
                          <a:effectLst/>
                        </a:rPr>
                        <a:t>n (%)</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600" dirty="0">
                          <a:effectLst/>
                        </a:rPr>
                        <a:t>Australia</a:t>
                      </a:r>
                    </a:p>
                    <a:p>
                      <a:pPr>
                        <a:spcAft>
                          <a:spcPts val="0"/>
                        </a:spcAft>
                      </a:pPr>
                      <a:r>
                        <a:rPr lang="en-CA" sz="1600" b="0" dirty="0">
                          <a:effectLst/>
                        </a:rPr>
                        <a:t>n (%)</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600" dirty="0">
                          <a:effectLst/>
                        </a:rPr>
                        <a:t>Canada</a:t>
                      </a:r>
                    </a:p>
                    <a:p>
                      <a:pPr>
                        <a:spcAft>
                          <a:spcPts val="0"/>
                        </a:spcAft>
                      </a:pPr>
                      <a:r>
                        <a:rPr lang="en-CA" sz="1600" b="0" dirty="0">
                          <a:effectLst/>
                        </a:rPr>
                        <a:t>n (%)</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600" dirty="0">
                          <a:effectLst/>
                        </a:rPr>
                        <a:t>Chile</a:t>
                      </a:r>
                    </a:p>
                    <a:p>
                      <a:pPr>
                        <a:spcAft>
                          <a:spcPts val="0"/>
                        </a:spcAft>
                      </a:pPr>
                      <a:r>
                        <a:rPr lang="en-CA" sz="1600" b="0" dirty="0">
                          <a:effectLst/>
                        </a:rPr>
                        <a:t>n (%)</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600" dirty="0">
                          <a:effectLst/>
                        </a:rPr>
                        <a:t>England</a:t>
                      </a:r>
                    </a:p>
                    <a:p>
                      <a:pPr>
                        <a:spcAft>
                          <a:spcPts val="0"/>
                        </a:spcAft>
                      </a:pPr>
                      <a:r>
                        <a:rPr lang="en-CA" sz="1600" b="0" dirty="0">
                          <a:effectLst/>
                        </a:rPr>
                        <a:t>n (%)</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600" dirty="0">
                          <a:effectLst/>
                        </a:rPr>
                        <a:t>Germany</a:t>
                      </a:r>
                    </a:p>
                    <a:p>
                      <a:pPr>
                        <a:spcAft>
                          <a:spcPts val="0"/>
                        </a:spcAft>
                      </a:pPr>
                      <a:r>
                        <a:rPr lang="en-CA" sz="1600" b="0" dirty="0">
                          <a:effectLst/>
                        </a:rPr>
                        <a:t>n (%)</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600" dirty="0">
                          <a:effectLst/>
                        </a:rPr>
                        <a:t>Iceland</a:t>
                      </a:r>
                    </a:p>
                    <a:p>
                      <a:pPr>
                        <a:spcAft>
                          <a:spcPts val="0"/>
                        </a:spcAft>
                      </a:pPr>
                      <a:r>
                        <a:rPr lang="en-CA" sz="1600" b="0" dirty="0">
                          <a:effectLst/>
                        </a:rPr>
                        <a:t>n (%)</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600" dirty="0">
                          <a:effectLst/>
                        </a:rPr>
                        <a:t>NZ</a:t>
                      </a:r>
                    </a:p>
                    <a:p>
                      <a:pPr>
                        <a:spcAft>
                          <a:spcPts val="0"/>
                        </a:spcAft>
                      </a:pPr>
                      <a:r>
                        <a:rPr lang="en-CA" sz="1600" b="0" dirty="0">
                          <a:effectLst/>
                        </a:rPr>
                        <a:t>n (%)</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600" dirty="0">
                          <a:effectLst/>
                        </a:rPr>
                        <a:t>USA</a:t>
                      </a:r>
                    </a:p>
                    <a:p>
                      <a:pPr>
                        <a:spcAft>
                          <a:spcPts val="0"/>
                        </a:spcAft>
                      </a:pPr>
                      <a:r>
                        <a:rPr lang="en-CA" sz="1600" b="0" dirty="0">
                          <a:effectLst/>
                        </a:rPr>
                        <a:t>n (%)</a:t>
                      </a:r>
                      <a:endParaRPr lang="en-C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72283825"/>
                  </a:ext>
                </a:extLst>
              </a:tr>
              <a:tr h="740670">
                <a:tc>
                  <a:txBody>
                    <a:bodyPr/>
                    <a:lstStyle/>
                    <a:p>
                      <a:pPr>
                        <a:spcAft>
                          <a:spcPts val="0"/>
                        </a:spcAft>
                      </a:pPr>
                      <a:r>
                        <a:rPr lang="en-CA" sz="1600" dirty="0">
                          <a:effectLst/>
                        </a:rPr>
                        <a:t>Full Sample</a:t>
                      </a:r>
                    </a:p>
                    <a:p>
                      <a:pPr>
                        <a:spcAft>
                          <a:spcPts val="0"/>
                        </a:spcAft>
                      </a:pPr>
                      <a:r>
                        <a:rPr lang="en-CA" sz="1600" dirty="0">
                          <a:effectLst/>
                        </a:rPr>
                        <a:t>(n=4568)</a:t>
                      </a:r>
                    </a:p>
                    <a:p>
                      <a:pPr>
                        <a:spcAft>
                          <a:spcPts val="0"/>
                        </a:spcAft>
                      </a:pPr>
                      <a:r>
                        <a:rPr lang="en-CA"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dirty="0">
                          <a:effectLst/>
                        </a:rPr>
                        <a:t>2203 (48.2)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a:effectLst/>
                        </a:rPr>
                        <a:t>267 (35.9)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dirty="0">
                          <a:effectLst/>
                        </a:rPr>
                        <a:t>77 (29.4)</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a:effectLst/>
                        </a:rPr>
                        <a:t>431 (55.8)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a:effectLst/>
                        </a:rPr>
                        <a:t>272 (78.2)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a:effectLst/>
                        </a:rPr>
                        <a:t>476 (48.5)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a:effectLst/>
                        </a:rPr>
                        <a:t>402 (71.9)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a:effectLst/>
                        </a:rPr>
                        <a:t>232 (56.4)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dirty="0">
                          <a:effectLst/>
                        </a:rPr>
                        <a:t>46 (9.4)</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78757643"/>
                  </a:ext>
                </a:extLst>
              </a:tr>
              <a:tr h="1155018">
                <a:tc>
                  <a:txBody>
                    <a:bodyPr/>
                    <a:lstStyle/>
                    <a:p>
                      <a:pPr>
                        <a:spcAft>
                          <a:spcPts val="0"/>
                        </a:spcAft>
                      </a:pPr>
                      <a:r>
                        <a:rPr lang="en-CA" sz="1600" dirty="0">
                          <a:effectLst/>
                        </a:rPr>
                        <a:t>Standard  Cohort* </a:t>
                      </a:r>
                    </a:p>
                    <a:p>
                      <a:pPr>
                        <a:spcAft>
                          <a:spcPts val="0"/>
                        </a:spcAft>
                      </a:pPr>
                      <a:r>
                        <a:rPr lang="en-CA" sz="1600" dirty="0">
                          <a:effectLst/>
                        </a:rPr>
                        <a:t>(n=1390)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dirty="0">
                          <a:effectLst/>
                        </a:rPr>
                        <a:t>644 (46.3)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dirty="0">
                          <a:effectLst/>
                        </a:rPr>
                        <a:t>55 (37.4)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dirty="0">
                          <a:effectLst/>
                        </a:rPr>
                        <a:t>13 (17.3)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dirty="0">
                          <a:effectLst/>
                        </a:rPr>
                        <a:t>73 (67.0)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dirty="0">
                          <a:effectLst/>
                        </a:rPr>
                        <a:t>79 (78.2)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dirty="0">
                          <a:effectLst/>
                        </a:rPr>
                        <a:t>262 (52.7)</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dirty="0">
                          <a:effectLst/>
                        </a:rPr>
                        <a:t>72 (78.3)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dirty="0">
                          <a:effectLst/>
                        </a:rPr>
                        <a:t>73 (61.9)</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CA" sz="1400" dirty="0">
                          <a:effectLst/>
                        </a:rPr>
                        <a:t>17 (6.8)</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93751727"/>
                  </a:ext>
                </a:extLst>
              </a:tr>
            </a:tbl>
          </a:graphicData>
        </a:graphic>
      </p:graphicFrame>
      <p:sp>
        <p:nvSpPr>
          <p:cNvPr id="7" name="TextBox 6">
            <a:extLst>
              <a:ext uri="{FF2B5EF4-FFF2-40B4-BE49-F238E27FC236}">
                <a16:creationId xmlns:a16="http://schemas.microsoft.com/office/drawing/2014/main" xmlns="" id="{63F66187-B411-EE49-A241-3F4D9EB34E74}"/>
              </a:ext>
            </a:extLst>
          </p:cNvPr>
          <p:cNvSpPr txBox="1"/>
          <p:nvPr/>
        </p:nvSpPr>
        <p:spPr>
          <a:xfrm>
            <a:off x="1071889" y="5029200"/>
            <a:ext cx="10038080" cy="276999"/>
          </a:xfrm>
          <a:prstGeom prst="rect">
            <a:avLst/>
          </a:prstGeom>
          <a:noFill/>
        </p:spPr>
        <p:txBody>
          <a:bodyPr wrap="square" rtlCol="0">
            <a:spAutoFit/>
          </a:bodyPr>
          <a:lstStyle/>
          <a:p>
            <a:r>
              <a:rPr lang="en-US" sz="1200" dirty="0"/>
              <a:t>* The standard cohort is defined as women who were born in the survey country, were not health sciences students and were between the ages of 18-25</a:t>
            </a:r>
            <a:r>
              <a:rPr lang="en-CA" sz="1200" dirty="0"/>
              <a:t> </a:t>
            </a:r>
            <a:endParaRPr lang="en-US" sz="1200" dirty="0"/>
          </a:p>
        </p:txBody>
      </p:sp>
    </p:spTree>
    <p:extLst>
      <p:ext uri="{BB962C8B-B14F-4D97-AF65-F5344CB8AC3E}">
        <p14:creationId xmlns:p14="http://schemas.microsoft.com/office/powerpoint/2010/main" val="2999169463"/>
      </p:ext>
    </p:extLst>
  </p:cSld>
  <p:clrMapOvr>
    <a:masterClrMapping/>
  </p:clrMapOvr>
  <mc:AlternateContent xmlns:mc="http://schemas.openxmlformats.org/markup-compatibility/2006" xmlns:p14="http://schemas.microsoft.com/office/powerpoint/2010/main">
    <mc:Choice Requires="p14">
      <p:transition spd="slow" p14:dur="2000" advTm="57205"/>
    </mc:Choice>
    <mc:Fallback xmlns="">
      <p:transition spd="slow" advTm="5720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3BC15-0802-BA43-9D5A-DA591C869627}"/>
              </a:ext>
            </a:extLst>
          </p:cNvPr>
          <p:cNvSpPr>
            <a:spLocks noGrp="1"/>
          </p:cNvSpPr>
          <p:nvPr>
            <p:ph type="title"/>
          </p:nvPr>
        </p:nvSpPr>
        <p:spPr/>
        <p:txBody>
          <a:bodyPr>
            <a:normAutofit fontScale="90000"/>
          </a:bodyPr>
          <a:lstStyle/>
          <a:p>
            <a:r>
              <a:rPr lang="en-US" dirty="0"/>
              <a:t>Preferences for midwives related to national rates of MW attended births </a:t>
            </a:r>
          </a:p>
        </p:txBody>
      </p:sp>
      <p:graphicFrame>
        <p:nvGraphicFramePr>
          <p:cNvPr id="4" name="Content Placeholder 3">
            <a:extLst>
              <a:ext uri="{FF2B5EF4-FFF2-40B4-BE49-F238E27FC236}">
                <a16:creationId xmlns:a16="http://schemas.microsoft.com/office/drawing/2014/main" xmlns="" id="{0001B869-D1EE-A74A-8EA3-E8842527283F}"/>
              </a:ext>
            </a:extLst>
          </p:cNvPr>
          <p:cNvGraphicFramePr>
            <a:graphicFrameLocks noGrp="1"/>
          </p:cNvGraphicFramePr>
          <p:nvPr>
            <p:ph idx="1"/>
            <p:extLst>
              <p:ext uri="{D42A27DB-BD31-4B8C-83A1-F6EECF244321}">
                <p14:modId xmlns:p14="http://schemas.microsoft.com/office/powerpoint/2010/main" val="372810270"/>
              </p:ext>
            </p:extLst>
          </p:nvPr>
        </p:nvGraphicFramePr>
        <p:xfrm>
          <a:off x="1250950" y="2286000"/>
          <a:ext cx="10179050" cy="3594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777902"/>
      </p:ext>
    </p:extLst>
  </p:cSld>
  <p:clrMapOvr>
    <a:masterClrMapping/>
  </p:clrMapOvr>
  <mc:AlternateContent xmlns:mc="http://schemas.openxmlformats.org/markup-compatibility/2006" xmlns:p14="http://schemas.microsoft.com/office/powerpoint/2010/main">
    <mc:Choice Requires="p14">
      <p:transition spd="slow" p14:dur="2000" advTm="75916"/>
    </mc:Choice>
    <mc:Fallback xmlns="">
      <p:transition spd="slow" advTm="7591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FA96AC-22E8-EF4B-ACA9-AE0E6E71B60C}"/>
              </a:ext>
            </a:extLst>
          </p:cNvPr>
          <p:cNvSpPr>
            <a:spLocks noGrp="1"/>
          </p:cNvSpPr>
          <p:nvPr>
            <p:ph type="title"/>
          </p:nvPr>
        </p:nvSpPr>
        <p:spPr>
          <a:xfrm>
            <a:off x="1269263" y="2756308"/>
            <a:ext cx="10178322" cy="1492132"/>
          </a:xfrm>
        </p:spPr>
        <p:txBody>
          <a:bodyPr/>
          <a:lstStyle/>
          <a:p>
            <a:r>
              <a:rPr lang="en-US" dirty="0"/>
              <a:t>PREFERENCES FOR community Based BIRTH</a:t>
            </a:r>
          </a:p>
        </p:txBody>
      </p:sp>
    </p:spTree>
    <p:extLst>
      <p:ext uri="{BB962C8B-B14F-4D97-AF65-F5344CB8AC3E}">
        <p14:creationId xmlns:p14="http://schemas.microsoft.com/office/powerpoint/2010/main" val="2301215352"/>
      </p:ext>
    </p:extLst>
  </p:cSld>
  <p:clrMapOvr>
    <a:masterClrMapping/>
  </p:clrMapOvr>
  <mc:AlternateContent xmlns:mc="http://schemas.openxmlformats.org/markup-compatibility/2006" xmlns:p14="http://schemas.microsoft.com/office/powerpoint/2010/main">
    <mc:Choice Requires="p14">
      <p:transition spd="slow" p14:dur="2000" advTm="3863"/>
    </mc:Choice>
    <mc:Fallback xmlns="">
      <p:transition spd="slow" advTm="386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Place of birth Preferences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3452894"/>
              </p:ext>
            </p:extLst>
          </p:nvPr>
        </p:nvGraphicFramePr>
        <p:xfrm>
          <a:off x="1250950" y="2286000"/>
          <a:ext cx="10179050" cy="3594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825324"/>
      </p:ext>
    </p:extLst>
  </p:cSld>
  <p:clrMapOvr>
    <a:masterClrMapping/>
  </p:clrMapOvr>
  <mc:AlternateContent xmlns:mc="http://schemas.openxmlformats.org/markup-compatibility/2006" xmlns:p14="http://schemas.microsoft.com/office/powerpoint/2010/main">
    <mc:Choice Requires="p14">
      <p:transition spd="slow" p14:dur="2000" advTm="16168"/>
    </mc:Choice>
    <mc:Fallback xmlns="">
      <p:transition spd="slow" advTm="1616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3BC15-0802-BA43-9D5A-DA591C869627}"/>
              </a:ext>
            </a:extLst>
          </p:cNvPr>
          <p:cNvSpPr>
            <a:spLocks noGrp="1"/>
          </p:cNvSpPr>
          <p:nvPr>
            <p:ph type="title"/>
          </p:nvPr>
        </p:nvSpPr>
        <p:spPr/>
        <p:txBody>
          <a:bodyPr>
            <a:normAutofit fontScale="90000"/>
          </a:bodyPr>
          <a:lstStyle/>
          <a:p>
            <a:r>
              <a:rPr lang="en-US" dirty="0"/>
              <a:t>Preferences for HOME BIRTH Related to national HOME BIRTH rates</a:t>
            </a:r>
          </a:p>
        </p:txBody>
      </p:sp>
      <p:graphicFrame>
        <p:nvGraphicFramePr>
          <p:cNvPr id="4" name="Content Placeholder 3">
            <a:extLst>
              <a:ext uri="{FF2B5EF4-FFF2-40B4-BE49-F238E27FC236}">
                <a16:creationId xmlns:a16="http://schemas.microsoft.com/office/drawing/2014/main" xmlns="" id="{0001B869-D1EE-A74A-8EA3-E8842527283F}"/>
              </a:ext>
            </a:extLst>
          </p:cNvPr>
          <p:cNvGraphicFramePr>
            <a:graphicFrameLocks noGrp="1"/>
          </p:cNvGraphicFramePr>
          <p:nvPr>
            <p:ph idx="1"/>
            <p:extLst>
              <p:ext uri="{D42A27DB-BD31-4B8C-83A1-F6EECF244321}">
                <p14:modId xmlns:p14="http://schemas.microsoft.com/office/powerpoint/2010/main" val="2161120474"/>
              </p:ext>
            </p:extLst>
          </p:nvPr>
        </p:nvGraphicFramePr>
        <p:xfrm>
          <a:off x="1250950" y="2286000"/>
          <a:ext cx="10179050" cy="3594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7379096"/>
      </p:ext>
    </p:extLst>
  </p:cSld>
  <p:clrMapOvr>
    <a:masterClrMapping/>
  </p:clrMapOvr>
  <mc:AlternateContent xmlns:mc="http://schemas.openxmlformats.org/markup-compatibility/2006" xmlns:p14="http://schemas.microsoft.com/office/powerpoint/2010/main">
    <mc:Choice Requires="p14">
      <p:transition spd="slow" p14:dur="2000" advTm="23703"/>
    </mc:Choice>
    <mc:Fallback xmlns="">
      <p:transition spd="slow" advTm="2370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FA96AC-22E8-EF4B-ACA9-AE0E6E71B60C}"/>
              </a:ext>
            </a:extLst>
          </p:cNvPr>
          <p:cNvSpPr>
            <a:spLocks noGrp="1"/>
          </p:cNvSpPr>
          <p:nvPr>
            <p:ph type="title"/>
          </p:nvPr>
        </p:nvSpPr>
        <p:spPr>
          <a:xfrm>
            <a:off x="1269263" y="2756308"/>
            <a:ext cx="10178322" cy="1492132"/>
          </a:xfrm>
        </p:spPr>
        <p:txBody>
          <a:bodyPr/>
          <a:lstStyle/>
          <a:p>
            <a:r>
              <a:rPr lang="en-US" dirty="0"/>
              <a:t>PREFERENCES FOR NORMAL BIRTH</a:t>
            </a:r>
          </a:p>
        </p:txBody>
      </p:sp>
    </p:spTree>
    <p:extLst>
      <p:ext uri="{BB962C8B-B14F-4D97-AF65-F5344CB8AC3E}">
        <p14:creationId xmlns:p14="http://schemas.microsoft.com/office/powerpoint/2010/main" val="103566200"/>
      </p:ext>
    </p:extLst>
  </p:cSld>
  <p:clrMapOvr>
    <a:masterClrMapping/>
  </p:clrMapOvr>
  <mc:AlternateContent xmlns:mc="http://schemas.openxmlformats.org/markup-compatibility/2006" xmlns:p14="http://schemas.microsoft.com/office/powerpoint/2010/main">
    <mc:Choice Requires="p14">
      <p:transition spd="slow" p14:dur="2000" advTm="2415"/>
    </mc:Choice>
    <mc:Fallback xmlns="">
      <p:transition spd="slow" advTm="241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birth intentions (Standard cohort)</a:t>
            </a:r>
          </a:p>
        </p:txBody>
      </p:sp>
      <p:graphicFrame>
        <p:nvGraphicFramePr>
          <p:cNvPr id="7" name="Chart 6"/>
          <p:cNvGraphicFramePr/>
          <p:nvPr>
            <p:extLst>
              <p:ext uri="{D42A27DB-BD31-4B8C-83A1-F6EECF244321}">
                <p14:modId xmlns:p14="http://schemas.microsoft.com/office/powerpoint/2010/main" val="4123206412"/>
              </p:ext>
            </p:extLst>
          </p:nvPr>
        </p:nvGraphicFramePr>
        <p:xfrm>
          <a:off x="1469292" y="2062166"/>
          <a:ext cx="9011139" cy="45672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6448738"/>
      </p:ext>
    </p:extLst>
  </p:cSld>
  <p:clrMapOvr>
    <a:masterClrMapping/>
  </p:clrMapOvr>
  <mc:AlternateContent xmlns:mc="http://schemas.openxmlformats.org/markup-compatibility/2006" xmlns:p14="http://schemas.microsoft.com/office/powerpoint/2010/main">
    <mc:Choice Requires="p14">
      <p:transition spd="slow" p14:dur="2000" advTm="34312"/>
    </mc:Choice>
    <mc:Fallback xmlns="">
      <p:transition spd="slow" advTm="343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study</a:t>
            </a:r>
          </a:p>
        </p:txBody>
      </p:sp>
      <p:pic>
        <p:nvPicPr>
          <p:cNvPr id="8" name="Picture 7"/>
          <p:cNvPicPr>
            <a:picLocks noChangeAspect="1"/>
          </p:cNvPicPr>
          <p:nvPr/>
        </p:nvPicPr>
        <p:blipFill>
          <a:blip r:embed="rId3"/>
          <a:stretch>
            <a:fillRect/>
          </a:stretch>
        </p:blipFill>
        <p:spPr>
          <a:xfrm>
            <a:off x="994020" y="1439007"/>
            <a:ext cx="10274300" cy="5105400"/>
          </a:xfrm>
          <a:prstGeom prst="rect">
            <a:avLst/>
          </a:prstGeom>
        </p:spPr>
      </p:pic>
      <p:sp>
        <p:nvSpPr>
          <p:cNvPr id="11" name="5-Point Star 10"/>
          <p:cNvSpPr/>
          <p:nvPr/>
        </p:nvSpPr>
        <p:spPr>
          <a:xfrm>
            <a:off x="1696064" y="3052917"/>
            <a:ext cx="221226" cy="2212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2673412" y="3048001"/>
            <a:ext cx="221226" cy="2212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784025" y="3313472"/>
            <a:ext cx="221226" cy="2212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3005251" y="5722374"/>
            <a:ext cx="221226" cy="2212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4739148" y="2301295"/>
            <a:ext cx="221226" cy="2212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9950245" y="5943600"/>
            <a:ext cx="221226" cy="2212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8613058" y="5501148"/>
            <a:ext cx="221226" cy="2212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5098025" y="2627432"/>
            <a:ext cx="221226" cy="2212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5319251" y="2762627"/>
            <a:ext cx="221226" cy="2212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5429864" y="2826775"/>
            <a:ext cx="221226" cy="2212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611958"/>
      </p:ext>
    </p:extLst>
  </p:cSld>
  <p:clrMapOvr>
    <a:masterClrMapping/>
  </p:clrMapOvr>
  <mc:AlternateContent xmlns:mc="http://schemas.openxmlformats.org/markup-compatibility/2006" xmlns:p14="http://schemas.microsoft.com/office/powerpoint/2010/main">
    <mc:Choice Requires="p14">
      <p:transition spd="slow" p14:dur="2000" advTm="22114"/>
    </mc:Choice>
    <mc:Fallback xmlns="">
      <p:transition spd="slow" advTm="2211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5B429450-75CE-EA49-92D3-ABEDEE283AFB}"/>
              </a:ext>
            </a:extLst>
          </p:cNvPr>
          <p:cNvGraphicFramePr>
            <a:graphicFrameLocks noGrp="1"/>
          </p:cNvGraphicFramePr>
          <p:nvPr>
            <p:ph idx="1"/>
            <p:extLst>
              <p:ext uri="{D42A27DB-BD31-4B8C-83A1-F6EECF244321}">
                <p14:modId xmlns:p14="http://schemas.microsoft.com/office/powerpoint/2010/main" val="1399866418"/>
              </p:ext>
            </p:extLst>
          </p:nvPr>
        </p:nvGraphicFramePr>
        <p:xfrm>
          <a:off x="2003790" y="1723292"/>
          <a:ext cx="7365251" cy="3757408"/>
        </p:xfrm>
        <a:graphic>
          <a:graphicData uri="http://schemas.openxmlformats.org/drawingml/2006/table">
            <a:tbl>
              <a:tblPr firstRow="1" bandRow="1">
                <a:tableStyleId>{5C22544A-7EE6-4342-B048-85BDC9FD1C3A}</a:tableStyleId>
              </a:tblPr>
              <a:tblGrid>
                <a:gridCol w="1002952">
                  <a:extLst>
                    <a:ext uri="{9D8B030D-6E8A-4147-A177-3AD203B41FA5}">
                      <a16:colId xmlns:a16="http://schemas.microsoft.com/office/drawing/2014/main" xmlns="" val="3246225593"/>
                    </a:ext>
                  </a:extLst>
                </a:gridCol>
                <a:gridCol w="1410332">
                  <a:extLst>
                    <a:ext uri="{9D8B030D-6E8A-4147-A177-3AD203B41FA5}">
                      <a16:colId xmlns:a16="http://schemas.microsoft.com/office/drawing/2014/main" xmlns="" val="231472909"/>
                    </a:ext>
                  </a:extLst>
                </a:gridCol>
                <a:gridCol w="1410332">
                  <a:extLst>
                    <a:ext uri="{9D8B030D-6E8A-4147-A177-3AD203B41FA5}">
                      <a16:colId xmlns:a16="http://schemas.microsoft.com/office/drawing/2014/main" xmlns="" val="2778580187"/>
                    </a:ext>
                  </a:extLst>
                </a:gridCol>
                <a:gridCol w="1410332">
                  <a:extLst>
                    <a:ext uri="{9D8B030D-6E8A-4147-A177-3AD203B41FA5}">
                      <a16:colId xmlns:a16="http://schemas.microsoft.com/office/drawing/2014/main" xmlns="" val="2096343843"/>
                    </a:ext>
                  </a:extLst>
                </a:gridCol>
                <a:gridCol w="1410332">
                  <a:extLst>
                    <a:ext uri="{9D8B030D-6E8A-4147-A177-3AD203B41FA5}">
                      <a16:colId xmlns:a16="http://schemas.microsoft.com/office/drawing/2014/main" xmlns="" val="2471867609"/>
                    </a:ext>
                  </a:extLst>
                </a:gridCol>
                <a:gridCol w="720971">
                  <a:extLst>
                    <a:ext uri="{9D8B030D-6E8A-4147-A177-3AD203B41FA5}">
                      <a16:colId xmlns:a16="http://schemas.microsoft.com/office/drawing/2014/main" xmlns="" val="3444147831"/>
                    </a:ext>
                  </a:extLst>
                </a:gridCol>
              </a:tblGrid>
              <a:tr h="826477">
                <a:tc>
                  <a:txBody>
                    <a:bodyPr/>
                    <a:lstStyle/>
                    <a:p>
                      <a:pPr>
                        <a:spcAft>
                          <a:spcPts val="0"/>
                        </a:spcAft>
                      </a:pPr>
                      <a:r>
                        <a:rPr lang="en-US" sz="1400" dirty="0">
                          <a:effectLst/>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Preference for midwifery  care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Preference for home birth-</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Preference  to give birth at birthing center</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Vaginal birth without epidural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Total</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67381037"/>
                  </a:ext>
                </a:extLst>
              </a:tr>
              <a:tr h="353158">
                <a:tc>
                  <a:txBody>
                    <a:bodyPr/>
                    <a:lstStyle/>
                    <a:p>
                      <a:pPr>
                        <a:spcAft>
                          <a:spcPts val="0"/>
                        </a:spcAft>
                      </a:pPr>
                      <a:r>
                        <a:rPr lang="en-US" sz="1400">
                          <a:effectLst/>
                        </a:rPr>
                        <a:t>Australia</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6</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21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63084401"/>
                  </a:ext>
                </a:extLst>
              </a:tr>
              <a:tr h="353158">
                <a:tc>
                  <a:txBody>
                    <a:bodyPr/>
                    <a:lstStyle/>
                    <a:p>
                      <a:pPr>
                        <a:spcAft>
                          <a:spcPts val="0"/>
                        </a:spcAft>
                      </a:pPr>
                      <a:r>
                        <a:rPr lang="en-US" sz="1400">
                          <a:effectLst/>
                        </a:rPr>
                        <a:t>Canada</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7</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21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75463782"/>
                  </a:ext>
                </a:extLst>
              </a:tr>
              <a:tr h="353158">
                <a:tc>
                  <a:txBody>
                    <a:bodyPr/>
                    <a:lstStyle/>
                    <a:p>
                      <a:pPr>
                        <a:spcAft>
                          <a:spcPts val="0"/>
                        </a:spcAft>
                      </a:pPr>
                      <a:r>
                        <a:rPr lang="en-US" sz="1400">
                          <a:effectLst/>
                        </a:rPr>
                        <a:t>Chile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14</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6015248"/>
                  </a:ext>
                </a:extLst>
              </a:tr>
              <a:tr h="385263">
                <a:tc>
                  <a:txBody>
                    <a:bodyPr/>
                    <a:lstStyle/>
                    <a:p>
                      <a:pPr>
                        <a:spcAft>
                          <a:spcPts val="0"/>
                        </a:spcAft>
                      </a:pPr>
                      <a:r>
                        <a:rPr lang="en-US" sz="1400">
                          <a:effectLst/>
                        </a:rPr>
                        <a:t>England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en-US" sz="1400" dirty="0">
                          <a:effectLst/>
                        </a:rPr>
                        <a:t>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en-US" sz="1400" dirty="0">
                          <a:effectLst/>
                        </a:rPr>
                        <a:t>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en-US" sz="1400">
                          <a:effectLst/>
                        </a:rPr>
                        <a:t>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en-US" sz="1400">
                          <a:effectLst/>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en-US" sz="1400" dirty="0">
                          <a:effectLst/>
                        </a:rPr>
                        <a:t>10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xmlns="" val="4157365119"/>
                  </a:ext>
                </a:extLst>
              </a:tr>
              <a:tr h="385263">
                <a:tc>
                  <a:txBody>
                    <a:bodyPr/>
                    <a:lstStyle/>
                    <a:p>
                      <a:pPr>
                        <a:spcAft>
                          <a:spcPts val="0"/>
                        </a:spcAft>
                      </a:pPr>
                      <a:r>
                        <a:rPr lang="en-US" sz="1400">
                          <a:effectLst/>
                        </a:rPr>
                        <a:t>Germany</a:t>
                      </a:r>
                      <a:endParaRPr lang="en-CA" sz="1400">
                        <a:effectLst/>
                      </a:endParaRPr>
                    </a:p>
                    <a:p>
                      <a:pPr>
                        <a:spcAft>
                          <a:spcPts val="0"/>
                        </a:spcAft>
                      </a:pPr>
                      <a:r>
                        <a:rPr lang="en-US"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6</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4</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16</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60033197"/>
                  </a:ext>
                </a:extLst>
              </a:tr>
              <a:tr h="353158">
                <a:tc>
                  <a:txBody>
                    <a:bodyPr/>
                    <a:lstStyle/>
                    <a:p>
                      <a:pPr>
                        <a:spcAft>
                          <a:spcPts val="0"/>
                        </a:spcAft>
                      </a:pPr>
                      <a:r>
                        <a:rPr lang="en-US" sz="1400">
                          <a:effectLst/>
                        </a:rPr>
                        <a:t>Iceland</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7</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18</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16318645"/>
                  </a:ext>
                </a:extLst>
              </a:tr>
              <a:tr h="353158">
                <a:tc>
                  <a:txBody>
                    <a:bodyPr/>
                    <a:lstStyle/>
                    <a:p>
                      <a:pPr>
                        <a:spcAft>
                          <a:spcPts val="0"/>
                        </a:spcAft>
                      </a:pPr>
                      <a:r>
                        <a:rPr lang="en-US" sz="1400">
                          <a:effectLst/>
                        </a:rPr>
                        <a:t>NZ</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a:effectLst/>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4</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400" dirty="0">
                          <a:effectLst/>
                        </a:rPr>
                        <a:t>12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86539346"/>
                  </a:ext>
                </a:extLst>
              </a:tr>
              <a:tr h="353158">
                <a:tc>
                  <a:txBody>
                    <a:bodyPr/>
                    <a:lstStyle/>
                    <a:p>
                      <a:pPr>
                        <a:spcAft>
                          <a:spcPts val="0"/>
                        </a:spcAft>
                      </a:pPr>
                      <a:r>
                        <a:rPr lang="en-US" sz="1400">
                          <a:effectLst/>
                        </a:rPr>
                        <a:t>USA</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spcAft>
                          <a:spcPts val="0"/>
                        </a:spcAft>
                      </a:pPr>
                      <a:r>
                        <a:rPr lang="en-US" sz="1400">
                          <a:effectLst/>
                        </a:rPr>
                        <a:t>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spcAft>
                          <a:spcPts val="0"/>
                        </a:spcAft>
                      </a:pPr>
                      <a:r>
                        <a:rPr lang="en-US" sz="1400">
                          <a:effectLst/>
                        </a:rPr>
                        <a:t>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spcAft>
                          <a:spcPts val="0"/>
                        </a:spcAft>
                      </a:pPr>
                      <a:r>
                        <a:rPr lang="en-US" sz="1400" dirty="0">
                          <a:effectLst/>
                        </a:rPr>
                        <a:t>8</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spcAft>
                          <a:spcPts val="0"/>
                        </a:spcAft>
                      </a:pPr>
                      <a:r>
                        <a:rPr lang="en-US" sz="1400" dirty="0">
                          <a:effectLst/>
                        </a:rPr>
                        <a:t>8</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spcAft>
                          <a:spcPts val="0"/>
                        </a:spcAft>
                      </a:pPr>
                      <a:r>
                        <a:rPr lang="en-US" sz="1400" dirty="0">
                          <a:effectLst/>
                        </a:rPr>
                        <a:t>32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xmlns="" val="137490678"/>
                  </a:ext>
                </a:extLst>
              </a:tr>
            </a:tbl>
          </a:graphicData>
        </a:graphic>
      </p:graphicFrame>
      <p:sp>
        <p:nvSpPr>
          <p:cNvPr id="5" name="Rectangle 1">
            <a:extLst>
              <a:ext uri="{FF2B5EF4-FFF2-40B4-BE49-F238E27FC236}">
                <a16:creationId xmlns:a16="http://schemas.microsoft.com/office/drawing/2014/main" xmlns="" id="{955D8B32-BA0F-4347-8C2C-7271934A46B7}"/>
              </a:ext>
            </a:extLst>
          </p:cNvPr>
          <p:cNvSpPr>
            <a:spLocks noChangeArrowheads="1"/>
          </p:cNvSpPr>
          <p:nvPr/>
        </p:nvSpPr>
        <p:spPr bwMode="auto">
          <a:xfrm>
            <a:off x="1211629" y="758298"/>
            <a:ext cx="92863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Country ranks: </a:t>
            </a: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Countries are listed in alphabetical order. The number in the cell indicates the ranked order of each country among the eight countries (standardized cohort)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4734604"/>
      </p:ext>
    </p:extLst>
  </p:cSld>
  <p:clrMapOvr>
    <a:masterClrMapping/>
  </p:clrMapOvr>
  <mc:AlternateContent xmlns:mc="http://schemas.openxmlformats.org/markup-compatibility/2006" xmlns:p14="http://schemas.microsoft.com/office/powerpoint/2010/main">
    <mc:Choice Requires="p14">
      <p:transition spd="slow" p14:dur="2000" advTm="63477"/>
    </mc:Choice>
    <mc:Fallback xmlns="">
      <p:transition spd="slow" advTm="6347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79072-ED81-104A-B5A3-CD5DC9BCCB90}"/>
              </a:ext>
            </a:extLst>
          </p:cNvPr>
          <p:cNvSpPr>
            <a:spLocks noGrp="1"/>
          </p:cNvSpPr>
          <p:nvPr>
            <p:ph type="title"/>
          </p:nvPr>
        </p:nvSpPr>
        <p:spPr>
          <a:xfrm>
            <a:off x="1251678" y="382385"/>
            <a:ext cx="10178322" cy="936461"/>
          </a:xfrm>
        </p:spPr>
        <p:txBody>
          <a:bodyPr>
            <a:normAutofit fontScale="90000"/>
          </a:bodyPr>
          <a:lstStyle/>
          <a:p>
            <a:r>
              <a:rPr lang="en-US" dirty="0"/>
              <a:t>International team- Country Leads </a:t>
            </a:r>
          </a:p>
        </p:txBody>
      </p:sp>
      <p:sp>
        <p:nvSpPr>
          <p:cNvPr id="3" name="Rectangle 2">
            <a:extLst>
              <a:ext uri="{FF2B5EF4-FFF2-40B4-BE49-F238E27FC236}">
                <a16:creationId xmlns:a16="http://schemas.microsoft.com/office/drawing/2014/main" xmlns="" id="{6B4600AF-8C16-414D-887E-E2F67B64D851}"/>
              </a:ext>
            </a:extLst>
          </p:cNvPr>
          <p:cNvSpPr/>
          <p:nvPr/>
        </p:nvSpPr>
        <p:spPr>
          <a:xfrm>
            <a:off x="1118208" y="1472986"/>
            <a:ext cx="10445261" cy="5774401"/>
          </a:xfrm>
          <a:prstGeom prst="rect">
            <a:avLst/>
          </a:prstGeom>
        </p:spPr>
        <p:txBody>
          <a:bodyPr wrap="square">
            <a:spAutoFit/>
          </a:bodyPr>
          <a:lstStyle/>
          <a:p>
            <a:pPr lvl="0">
              <a:lnSpc>
                <a:spcPct val="115000"/>
              </a:lnSpc>
              <a:spcAft>
                <a:spcPts val="1000"/>
              </a:spcAft>
            </a:pP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Wendy Hall, </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School of Nursing, UBC</a:t>
            </a:r>
          </a:p>
          <a:p>
            <a:pPr>
              <a:lnSpc>
                <a:spcPct val="115000"/>
              </a:lnSpc>
              <a:spcAft>
                <a:spcPts val="1000"/>
              </a:spcAft>
            </a:pPr>
            <a:r>
              <a:rPr lang="en-US" sz="1400" b="1" dirty="0">
                <a:latin typeface="Calibri" panose="020F0502020204030204" pitchFamily="34" charset="0"/>
                <a:cs typeface="Calibri" panose="020F0502020204030204" pitchFamily="34" charset="0"/>
              </a:rPr>
              <a:t>Yvonne Hauck</a:t>
            </a:r>
            <a:r>
              <a:rPr lang="en-US" sz="1400" dirty="0">
                <a:latin typeface="Calibri" panose="020F0502020204030204" pitchFamily="34" charset="0"/>
                <a:cs typeface="Calibri" panose="020F0502020204030204" pitchFamily="34" charset="0"/>
              </a:rPr>
              <a:t>, School of Nursing, Midwifery and Paramedicine, Curtin University and King Edward Memorial Hospital, Perth, Western Australia, Australia.</a:t>
            </a:r>
            <a:endParaRPr lang="en-CA" sz="1400" dirty="0">
              <a:latin typeface="Calibri" panose="020F0502020204030204" pitchFamily="34" charset="0"/>
              <a:cs typeface="Calibri" panose="020F0502020204030204" pitchFamily="34" charset="0"/>
            </a:endParaRPr>
          </a:p>
          <a:p>
            <a:pPr lvl="0">
              <a:lnSpc>
                <a:spcPct val="115000"/>
              </a:lnSpc>
              <a:spcAft>
                <a:spcPts val="1000"/>
              </a:spcAft>
            </a:pP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Joyce Edmonds</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Connell School of Nursing, Boston College, Maloney Hall, 140 Commonwealth Avenue, Chestnut Hill, MA 02467, USA. </a:t>
            </a:r>
            <a:r>
              <a:rPr lang="en-US" sz="14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joyce.edmonds@bc.edu</a:t>
            </a:r>
            <a:endParaRPr lang="en-CA" sz="1400" u="sng" dirty="0">
              <a:latin typeface="Calibri" panose="020F0502020204030204" pitchFamily="34" charset="0"/>
              <a:ea typeface="Calibri" panose="020F0502020204030204" pitchFamily="34" charset="0"/>
              <a:cs typeface="Calibri" panose="020F0502020204030204" pitchFamily="34" charset="0"/>
            </a:endParaRPr>
          </a:p>
          <a:p>
            <a:pPr lvl="0">
              <a:lnSpc>
                <a:spcPct val="115000"/>
              </a:lnSpc>
              <a:spcAft>
                <a:spcPts val="1000"/>
              </a:spcAft>
            </a:pP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Michelle Sadler, </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Department of History and Social Sciences, Faculty of Liberal Arts, Adolfo Ibáñez University, </a:t>
            </a:r>
            <a:r>
              <a:rPr lang="en-US" sz="1400" dirty="0">
                <a:latin typeface="Calibri" panose="020F0502020204030204" pitchFamily="34" charset="0"/>
                <a:ea typeface="Calibri" panose="020F0502020204030204" pitchFamily="34" charset="0"/>
                <a:cs typeface="Calibri" panose="020F0502020204030204" pitchFamily="34" charset="0"/>
              </a:rPr>
              <a:t>Diagonal Las Torres 2640, </a:t>
            </a:r>
            <a:r>
              <a:rPr lang="en-US" sz="1400" dirty="0" err="1">
                <a:latin typeface="Calibri" panose="020F0502020204030204" pitchFamily="34" charset="0"/>
                <a:ea typeface="Calibri" panose="020F0502020204030204" pitchFamily="34" charset="0"/>
                <a:cs typeface="Calibri" panose="020F0502020204030204" pitchFamily="34" charset="0"/>
              </a:rPr>
              <a:t>Peñalolén</a:t>
            </a:r>
            <a:r>
              <a:rPr lang="en-US" sz="1400" dirty="0">
                <a:latin typeface="Calibri" panose="020F0502020204030204" pitchFamily="34" charset="0"/>
                <a:ea typeface="Calibri" panose="020F0502020204030204" pitchFamily="34" charset="0"/>
                <a:cs typeface="Calibri" panose="020F0502020204030204" pitchFamily="34" charset="0"/>
              </a:rPr>
              <a:t>, Santiago, Chile. </a:t>
            </a:r>
            <a:r>
              <a:rPr lang="en-US" sz="14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michelle.sadler@uai.cl</a:t>
            </a:r>
            <a:endParaRPr lang="en-CA" sz="14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Soo </a:t>
            </a:r>
            <a:r>
              <a:rPr lang="en-US" sz="14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Downe</a:t>
            </a:r>
            <a:r>
              <a:rPr lang="en-US"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&amp; Gill Thomson</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School of Community Health and Midwifery, </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University of Central Lancashire, Preston, Lancashire, UK, PR1 2HE. </a:t>
            </a:r>
            <a:r>
              <a:rPr lang="en-US" sz="1400" u="sng" dirty="0">
                <a:solidFill>
                  <a:srgbClr val="333333"/>
                </a:solidFill>
                <a:latin typeface="Calibri" panose="020F0502020204030204" pitchFamily="34" charset="0"/>
                <a:ea typeface="Calibri" panose="020F0502020204030204" pitchFamily="34" charset="0"/>
                <a:cs typeface="Calibri" panose="020F0502020204030204" pitchFamily="34" charset="0"/>
                <a:hlinkClick r:id="rId4"/>
              </a:rPr>
              <a:t>SDowne@uclan.ac.uk</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en-US" sz="1400" u="sng" dirty="0">
                <a:solidFill>
                  <a:srgbClr val="333333"/>
                </a:solidFill>
                <a:latin typeface="Calibri" panose="020F0502020204030204" pitchFamily="34" charset="0"/>
                <a:ea typeface="Calibri" panose="020F0502020204030204" pitchFamily="34" charset="0"/>
                <a:cs typeface="Calibri" panose="020F0502020204030204" pitchFamily="34" charset="0"/>
                <a:hlinkClick r:id="rId5"/>
              </a:rPr>
              <a:t>GThomson@uclan.ac.uk</a:t>
            </a:r>
            <a:endParaRPr lang="en-CA" sz="14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CA" sz="14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lvl="0">
              <a:spcAft>
                <a:spcPts val="0"/>
              </a:spcAft>
            </a:pP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Judith </a:t>
            </a:r>
            <a:r>
              <a:rPr lang="en-US" sz="1400" b="1" dirty="0" err="1">
                <a:latin typeface="Calibri" panose="020F0502020204030204" pitchFamily="34" charset="0"/>
                <a:cs typeface="Calibri" panose="020F0502020204030204" pitchFamily="34" charset="0"/>
              </a:rPr>
              <a:t>McAra</a:t>
            </a:r>
            <a:r>
              <a:rPr lang="en-US" sz="1400" b="1" dirty="0">
                <a:latin typeface="Calibri" panose="020F0502020204030204" pitchFamily="34" charset="0"/>
                <a:cs typeface="Calibri" panose="020F0502020204030204" pitchFamily="34" charset="0"/>
              </a:rPr>
              <a:t>- Couper</a:t>
            </a:r>
            <a:r>
              <a:rPr lang="en-CA" sz="1400" b="1" dirty="0">
                <a:latin typeface="Calibri" panose="020F0502020204030204" pitchFamily="34" charset="0"/>
                <a:cs typeface="Calibri" panose="020F0502020204030204" pitchFamily="34" charset="0"/>
              </a:rPr>
              <a:t> &amp; </a:t>
            </a:r>
            <a:r>
              <a:rPr lang="en-CA" sz="1400" b="1" dirty="0" err="1">
                <a:latin typeface="Calibri" panose="020F0502020204030204" pitchFamily="34" charset="0"/>
                <a:cs typeface="Calibri" panose="020F0502020204030204" pitchFamily="34" charset="0"/>
              </a:rPr>
              <a:t>Debrah</a:t>
            </a:r>
            <a:r>
              <a:rPr lang="en-CA" sz="1400" b="1" dirty="0">
                <a:latin typeface="Calibri" panose="020F0502020204030204" pitchFamily="34" charset="0"/>
                <a:cs typeface="Calibri" panose="020F0502020204030204" pitchFamily="34" charset="0"/>
              </a:rPr>
              <a:t> Payne</a:t>
            </a:r>
            <a:r>
              <a:rPr lang="en-CA" sz="1400" dirty="0">
                <a:latin typeface="Calibri" panose="020F0502020204030204" pitchFamily="34" charset="0"/>
                <a:cs typeface="Calibri" panose="020F0502020204030204" pitchFamily="34" charset="0"/>
              </a:rPr>
              <a:t>, </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Centre for Midwifery &amp; Women's Health Research, Faculty of Health &amp; Environmental Sciences, Auckland University of Technology, Private Bag 92006, Auckland 1142. </a:t>
            </a:r>
            <a:r>
              <a:rPr lang="en-US" sz="14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6"/>
              </a:rPr>
              <a:t>judith.mcara@aut.ac.nz</a:t>
            </a:r>
            <a:endParaRPr lang="en-CA" sz="14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CA" sz="1400" dirty="0">
              <a:latin typeface="Calibri" panose="020F0502020204030204" pitchFamily="34" charset="0"/>
              <a:ea typeface="Calibri" panose="020F0502020204030204" pitchFamily="34" charset="0"/>
              <a:cs typeface="Calibri" panose="020F0502020204030204" pitchFamily="34" charset="0"/>
            </a:endParaRPr>
          </a:p>
          <a:p>
            <a:pPr lvl="0">
              <a:spcAft>
                <a:spcPts val="0"/>
              </a:spcAft>
            </a:pPr>
            <a:r>
              <a:rPr lang="en-US"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Emma Swift</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Midwife at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Björkin</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Ljósmæður</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PhD student, Department of Midwifery, Faculty of Nursing - University of Iceland, </a:t>
            </a:r>
            <a:r>
              <a:rPr lang="en-US" sz="1400" u="sng"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7"/>
              </a:rPr>
              <a:t>emma.marie.swift@gmail.com</a:t>
            </a:r>
            <a:endParaRPr lang="en-CA" sz="14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CA" sz="1400" dirty="0">
              <a:latin typeface="Calibri" panose="020F0502020204030204" pitchFamily="34" charset="0"/>
              <a:ea typeface="Calibri" panose="020F0502020204030204" pitchFamily="34" charset="0"/>
              <a:cs typeface="Calibri" panose="020F0502020204030204" pitchFamily="34" charset="0"/>
            </a:endParaRPr>
          </a:p>
          <a:p>
            <a:pPr lvl="0">
              <a:spcAft>
                <a:spcPts val="0"/>
              </a:spcAft>
            </a:pP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Anne </a:t>
            </a:r>
            <a:r>
              <a:rPr lang="en-US" sz="1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Mallott</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 Midwifery Education Program, McMaster University, 1280 Main St. West, MDCL 2nd Floor, Hamilton, Ontario, Canada. </a:t>
            </a:r>
            <a:r>
              <a:rPr lang="en-US" sz="1400" u="sng" dirty="0">
                <a:solidFill>
                  <a:srgbClr val="333333"/>
                </a:solidFill>
                <a:latin typeface="Calibri" panose="020F0502020204030204" pitchFamily="34" charset="0"/>
                <a:ea typeface="Calibri" panose="020F0502020204030204" pitchFamily="34" charset="0"/>
                <a:cs typeface="Calibri" panose="020F0502020204030204" pitchFamily="34" charset="0"/>
                <a:hlinkClick r:id="rId8"/>
              </a:rPr>
              <a:t>malotta@mcmaster.ca</a:t>
            </a:r>
            <a:endParaRPr lang="en-CA" sz="14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14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CA" sz="1400" dirty="0">
              <a:latin typeface="Calibri" panose="020F0502020204030204" pitchFamily="34" charset="0"/>
              <a:ea typeface="Calibri" panose="020F0502020204030204" pitchFamily="34" charset="0"/>
              <a:cs typeface="Calibri" panose="020F0502020204030204" pitchFamily="34" charset="0"/>
            </a:endParaRPr>
          </a:p>
          <a:p>
            <a:pPr lvl="0">
              <a:spcAft>
                <a:spcPts val="0"/>
              </a:spcAft>
            </a:pPr>
            <a:r>
              <a:rPr lang="en-US" sz="1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Mechthild</a:t>
            </a: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 Gross &amp; Joanna </a:t>
            </a:r>
            <a:r>
              <a:rPr lang="en-US" sz="1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Steffing</a:t>
            </a: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Midwifery Research and Education Unit, Hannover Medical School Carl-</a:t>
            </a:r>
            <a:r>
              <a:rPr lang="en-US"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Neuberg</a:t>
            </a: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-Str. 1, 30625 Hannover, Germany, </a:t>
            </a:r>
            <a:r>
              <a:rPr lang="en-US" sz="14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9"/>
              </a:rPr>
              <a:t>Joana.Streffing@gmx.de</a:t>
            </a:r>
            <a:r>
              <a:rPr lang="en-US" sz="1400" u="sng" dirty="0">
                <a:solidFill>
                  <a:srgbClr val="0563C1"/>
                </a:solidFill>
                <a:latin typeface="Calibri" panose="020F0502020204030204" pitchFamily="34" charset="0"/>
                <a:ea typeface="Calibri" panose="020F0502020204030204" pitchFamily="34" charset="0"/>
                <a:cs typeface="Calibri" panose="020F0502020204030204" pitchFamily="34" charset="0"/>
              </a:rPr>
              <a:t>, </a:t>
            </a:r>
            <a:r>
              <a:rPr lang="en-US" sz="14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10"/>
              </a:rPr>
              <a:t>Gross.Mechthild@mh-hannover.de</a:t>
            </a:r>
            <a:endParaRPr lang="en-CA" sz="1400" dirty="0">
              <a:latin typeface="Calibri" panose="020F0502020204030204" pitchFamily="34" charset="0"/>
              <a:ea typeface="Calibri" panose="020F0502020204030204" pitchFamily="34" charset="0"/>
              <a:cs typeface="Calibri" panose="020F0502020204030204" pitchFamily="34" charset="0"/>
            </a:endParaRPr>
          </a:p>
          <a:p>
            <a:pPr marL="457200">
              <a:spcAft>
                <a:spcPts val="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C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9765876"/>
      </p:ext>
    </p:extLst>
  </p:cSld>
  <p:clrMapOvr>
    <a:masterClrMapping/>
  </p:clrMapOvr>
  <mc:AlternateContent xmlns:mc="http://schemas.openxmlformats.org/markup-compatibility/2006" xmlns:p14="http://schemas.microsoft.com/office/powerpoint/2010/main">
    <mc:Choice Requires="p14">
      <p:transition spd="slow" p14:dur="2000" advTm="12372"/>
    </mc:Choice>
    <mc:Fallback xmlns="">
      <p:transition spd="slow" advTm="1237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normal birth and midwifery care</a:t>
            </a:r>
          </a:p>
        </p:txBody>
      </p:sp>
      <p:pic>
        <p:nvPicPr>
          <p:cNvPr id="4" name="Content Placeholder 3"/>
          <p:cNvPicPr>
            <a:picLocks noGrp="1" noChangeAspect="1"/>
          </p:cNvPicPr>
          <p:nvPr>
            <p:ph idx="1"/>
          </p:nvPr>
        </p:nvPicPr>
        <p:blipFill>
          <a:blip r:embed="rId3"/>
          <a:stretch>
            <a:fillRect/>
          </a:stretch>
        </p:blipFill>
        <p:spPr>
          <a:xfrm>
            <a:off x="951905" y="2194377"/>
            <a:ext cx="2986646" cy="3594100"/>
          </a:xfrm>
          <a:prstGeom prst="rect">
            <a:avLst/>
          </a:prstGeom>
        </p:spPr>
      </p:pic>
      <p:pic>
        <p:nvPicPr>
          <p:cNvPr id="5" name="Picture 4"/>
          <p:cNvPicPr>
            <a:picLocks noChangeAspect="1"/>
          </p:cNvPicPr>
          <p:nvPr/>
        </p:nvPicPr>
        <p:blipFill>
          <a:blip r:embed="rId4"/>
          <a:stretch>
            <a:fillRect/>
          </a:stretch>
        </p:blipFill>
        <p:spPr>
          <a:xfrm>
            <a:off x="7813340" y="1128451"/>
            <a:ext cx="3926376" cy="3259829"/>
          </a:xfrm>
          <a:prstGeom prst="rect">
            <a:avLst/>
          </a:prstGeom>
        </p:spPr>
      </p:pic>
      <p:pic>
        <p:nvPicPr>
          <p:cNvPr id="6" name="Picture 5"/>
          <p:cNvPicPr>
            <a:picLocks noChangeAspect="1"/>
          </p:cNvPicPr>
          <p:nvPr/>
        </p:nvPicPr>
        <p:blipFill>
          <a:blip r:embed="rId5"/>
          <a:stretch>
            <a:fillRect/>
          </a:stretch>
        </p:blipFill>
        <p:spPr>
          <a:xfrm>
            <a:off x="4266323" y="1274884"/>
            <a:ext cx="3219245" cy="4125717"/>
          </a:xfrm>
          <a:prstGeom prst="rect">
            <a:avLst/>
          </a:prstGeom>
        </p:spPr>
      </p:pic>
      <p:pic>
        <p:nvPicPr>
          <p:cNvPr id="7" name="Picture 6"/>
          <p:cNvPicPr>
            <a:picLocks noChangeAspect="1"/>
          </p:cNvPicPr>
          <p:nvPr/>
        </p:nvPicPr>
        <p:blipFill>
          <a:blip r:embed="rId6"/>
          <a:stretch>
            <a:fillRect/>
          </a:stretch>
        </p:blipFill>
        <p:spPr>
          <a:xfrm>
            <a:off x="6798338" y="4535497"/>
            <a:ext cx="4802648" cy="2216132"/>
          </a:xfrm>
          <a:prstGeom prst="rect">
            <a:avLst/>
          </a:prstGeom>
        </p:spPr>
      </p:pic>
    </p:spTree>
    <p:extLst>
      <p:ext uri="{BB962C8B-B14F-4D97-AF65-F5344CB8AC3E}">
        <p14:creationId xmlns:p14="http://schemas.microsoft.com/office/powerpoint/2010/main" val="1023724067"/>
      </p:ext>
    </p:extLst>
  </p:cSld>
  <p:clrMapOvr>
    <a:masterClrMapping/>
  </p:clrMapOvr>
  <mc:AlternateContent xmlns:mc="http://schemas.openxmlformats.org/markup-compatibility/2006" xmlns:p14="http://schemas.microsoft.com/office/powerpoint/2010/main">
    <mc:Choice Requires="p14">
      <p:transition spd="slow" p14:dur="2000" advTm="80495"/>
    </mc:Choice>
    <mc:Fallback xmlns="">
      <p:transition spd="slow" advTm="804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30682" y="1152403"/>
            <a:ext cx="4489333" cy="3594100"/>
          </a:xfrm>
          <a:prstGeom prst="rect">
            <a:avLst/>
          </a:prstGeom>
        </p:spPr>
      </p:pic>
      <p:pic>
        <p:nvPicPr>
          <p:cNvPr id="5" name="Picture 4"/>
          <p:cNvPicPr>
            <a:picLocks noChangeAspect="1"/>
          </p:cNvPicPr>
          <p:nvPr/>
        </p:nvPicPr>
        <p:blipFill>
          <a:blip r:embed="rId4"/>
          <a:stretch>
            <a:fillRect/>
          </a:stretch>
        </p:blipFill>
        <p:spPr>
          <a:xfrm>
            <a:off x="474147" y="3846629"/>
            <a:ext cx="6667500" cy="2755900"/>
          </a:xfrm>
          <a:prstGeom prst="rect">
            <a:avLst/>
          </a:prstGeom>
        </p:spPr>
      </p:pic>
      <p:pic>
        <p:nvPicPr>
          <p:cNvPr id="6" name="Picture 5"/>
          <p:cNvPicPr>
            <a:picLocks noChangeAspect="1"/>
          </p:cNvPicPr>
          <p:nvPr/>
        </p:nvPicPr>
        <p:blipFill>
          <a:blip r:embed="rId5"/>
          <a:stretch>
            <a:fillRect/>
          </a:stretch>
        </p:blipFill>
        <p:spPr>
          <a:xfrm>
            <a:off x="5225554" y="1223438"/>
            <a:ext cx="5573551" cy="2428911"/>
          </a:xfrm>
          <a:prstGeom prst="rect">
            <a:avLst/>
          </a:prstGeom>
        </p:spPr>
      </p:pic>
      <p:pic>
        <p:nvPicPr>
          <p:cNvPr id="7" name="Picture 6"/>
          <p:cNvPicPr>
            <a:picLocks noChangeAspect="1"/>
          </p:cNvPicPr>
          <p:nvPr/>
        </p:nvPicPr>
        <p:blipFill>
          <a:blip r:embed="rId6"/>
          <a:stretch>
            <a:fillRect/>
          </a:stretch>
        </p:blipFill>
        <p:spPr>
          <a:xfrm>
            <a:off x="7244779" y="2914686"/>
            <a:ext cx="4123303" cy="2074238"/>
          </a:xfrm>
          <a:prstGeom prst="rect">
            <a:avLst/>
          </a:prstGeom>
        </p:spPr>
      </p:pic>
      <p:pic>
        <p:nvPicPr>
          <p:cNvPr id="8" name="Picture 7"/>
          <p:cNvPicPr>
            <a:picLocks noChangeAspect="1"/>
          </p:cNvPicPr>
          <p:nvPr/>
        </p:nvPicPr>
        <p:blipFill>
          <a:blip r:embed="rId7"/>
          <a:stretch>
            <a:fillRect/>
          </a:stretch>
        </p:blipFill>
        <p:spPr>
          <a:xfrm>
            <a:off x="371015" y="2889741"/>
            <a:ext cx="4632015" cy="1913776"/>
          </a:xfrm>
          <a:prstGeom prst="rect">
            <a:avLst/>
          </a:prstGeom>
        </p:spPr>
      </p:pic>
      <p:pic>
        <p:nvPicPr>
          <p:cNvPr id="9" name="Picture 8"/>
          <p:cNvPicPr>
            <a:picLocks noChangeAspect="1"/>
          </p:cNvPicPr>
          <p:nvPr/>
        </p:nvPicPr>
        <p:blipFill>
          <a:blip r:embed="rId8"/>
          <a:stretch>
            <a:fillRect/>
          </a:stretch>
        </p:blipFill>
        <p:spPr>
          <a:xfrm>
            <a:off x="7097489" y="5140093"/>
            <a:ext cx="5198717" cy="1721653"/>
          </a:xfrm>
          <a:prstGeom prst="rect">
            <a:avLst/>
          </a:prstGeom>
        </p:spPr>
      </p:pic>
      <p:pic>
        <p:nvPicPr>
          <p:cNvPr id="10" name="Picture 9"/>
          <p:cNvPicPr>
            <a:picLocks noChangeAspect="1"/>
          </p:cNvPicPr>
          <p:nvPr/>
        </p:nvPicPr>
        <p:blipFill>
          <a:blip r:embed="rId9"/>
          <a:stretch>
            <a:fillRect/>
          </a:stretch>
        </p:blipFill>
        <p:spPr>
          <a:xfrm>
            <a:off x="3925341" y="3587412"/>
            <a:ext cx="3319438" cy="1358401"/>
          </a:xfrm>
          <a:prstGeom prst="rect">
            <a:avLst/>
          </a:prstGeom>
        </p:spPr>
      </p:pic>
      <p:sp>
        <p:nvSpPr>
          <p:cNvPr id="11" name="TextBox 10"/>
          <p:cNvSpPr txBox="1"/>
          <p:nvPr/>
        </p:nvSpPr>
        <p:spPr>
          <a:xfrm>
            <a:off x="1327356" y="268569"/>
            <a:ext cx="9070258" cy="1200329"/>
          </a:xfrm>
          <a:prstGeom prst="rect">
            <a:avLst/>
          </a:prstGeom>
          <a:noFill/>
        </p:spPr>
        <p:txBody>
          <a:bodyPr wrap="square" rtlCol="0">
            <a:spAutoFit/>
          </a:bodyPr>
          <a:lstStyle/>
          <a:p>
            <a:r>
              <a:rPr lang="en-US" sz="3600" dirty="0">
                <a:latin typeface="+mj-lt"/>
              </a:rPr>
              <a:t>North American Research:  UBC study 2006; Boston College 2014</a:t>
            </a:r>
          </a:p>
        </p:txBody>
      </p:sp>
    </p:spTree>
    <p:extLst>
      <p:ext uri="{BB962C8B-B14F-4D97-AF65-F5344CB8AC3E}">
        <p14:creationId xmlns:p14="http://schemas.microsoft.com/office/powerpoint/2010/main" val="776893666"/>
      </p:ext>
    </p:extLst>
  </p:cSld>
  <p:clrMapOvr>
    <a:masterClrMapping/>
  </p:clrMapOvr>
  <mc:AlternateContent xmlns:mc="http://schemas.openxmlformats.org/markup-compatibility/2006" xmlns:p14="http://schemas.microsoft.com/office/powerpoint/2010/main">
    <mc:Choice Requires="p14">
      <p:transition spd="slow" p14:dur="2000" advTm="19627"/>
    </mc:Choice>
    <mc:Fallback xmlns="">
      <p:transition spd="slow" advTm="1962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xmlns="" id="{1B0A7D14-7B67-4022-A8BE-1CCD4A0F1B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6" title="Left scallop edge">
            <a:extLst>
              <a:ext uri="{FF2B5EF4-FFF2-40B4-BE49-F238E27FC236}">
                <a16:creationId xmlns:a16="http://schemas.microsoft.com/office/drawing/2014/main" xmlns="" id="{AB09A9E8-BF27-4613-A775-071F08208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8" name="Rectangle 13" title="right edge border">
            <a:extLst>
              <a:ext uri="{FF2B5EF4-FFF2-40B4-BE49-F238E27FC236}">
                <a16:creationId xmlns:a16="http://schemas.microsoft.com/office/drawing/2014/main" xmlns="" id="{C3AFE299-6F79-44AF-9A77-2DC2DC1F8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9C5B4314-7213-1A40-A466-1822F2F4E726}"/>
              </a:ext>
            </a:extLst>
          </p:cNvPr>
          <p:cNvSpPr>
            <a:spLocks noGrp="1"/>
          </p:cNvSpPr>
          <p:nvPr>
            <p:ph type="title"/>
          </p:nvPr>
        </p:nvSpPr>
        <p:spPr>
          <a:xfrm>
            <a:off x="1251678" y="382385"/>
            <a:ext cx="10178322" cy="1492132"/>
          </a:xfrm>
        </p:spPr>
        <p:txBody>
          <a:bodyPr anchor="ctr">
            <a:normAutofit/>
          </a:bodyPr>
          <a:lstStyle/>
          <a:p>
            <a:r>
              <a:rPr lang="en-US" dirty="0"/>
              <a:t>COLLABORATIVE DEVELOPMENT of Data ANALYSIS PLAN</a:t>
            </a:r>
          </a:p>
        </p:txBody>
      </p:sp>
      <p:graphicFrame>
        <p:nvGraphicFramePr>
          <p:cNvPr id="5" name="Content Placeholder 2">
            <a:extLst>
              <a:ext uri="{FF2B5EF4-FFF2-40B4-BE49-F238E27FC236}">
                <a16:creationId xmlns:a16="http://schemas.microsoft.com/office/drawing/2014/main" xmlns="" id="{873F625B-A23A-43DA-8CD8-2142E0233378}"/>
              </a:ext>
            </a:extLst>
          </p:cNvPr>
          <p:cNvGraphicFramePr>
            <a:graphicFrameLocks noGrp="1"/>
          </p:cNvGraphicFramePr>
          <p:nvPr>
            <p:ph idx="1"/>
            <p:extLst>
              <p:ext uri="{D42A27DB-BD31-4B8C-83A1-F6EECF244321}">
                <p14:modId xmlns:p14="http://schemas.microsoft.com/office/powerpoint/2010/main" val="4013886117"/>
              </p:ext>
            </p:extLst>
          </p:nvPr>
        </p:nvGraphicFramePr>
        <p:xfrm>
          <a:off x="1250950" y="1721529"/>
          <a:ext cx="10179050" cy="264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a:extLst>
              <a:ext uri="{FF2B5EF4-FFF2-40B4-BE49-F238E27FC236}">
                <a16:creationId xmlns:a16="http://schemas.microsoft.com/office/drawing/2014/main" xmlns="" id="{ABEC63C0-E6DC-9B45-B42F-A246509E94F4}"/>
              </a:ext>
            </a:extLst>
          </p:cNvPr>
          <p:cNvPicPr>
            <a:picLocks noChangeAspect="1"/>
          </p:cNvPicPr>
          <p:nvPr/>
        </p:nvPicPr>
        <p:blipFill>
          <a:blip r:embed="rId8"/>
          <a:stretch>
            <a:fillRect/>
          </a:stretch>
        </p:blipFill>
        <p:spPr>
          <a:xfrm>
            <a:off x="6654722" y="4757627"/>
            <a:ext cx="2656114" cy="1223274"/>
          </a:xfrm>
          <a:prstGeom prst="rect">
            <a:avLst/>
          </a:prstGeom>
        </p:spPr>
      </p:pic>
      <p:pic>
        <p:nvPicPr>
          <p:cNvPr id="6" name="Picture 5">
            <a:extLst>
              <a:ext uri="{FF2B5EF4-FFF2-40B4-BE49-F238E27FC236}">
                <a16:creationId xmlns:a16="http://schemas.microsoft.com/office/drawing/2014/main" xmlns="" id="{E890D3CF-D74E-044E-8A95-CBC5E3C326F0}"/>
              </a:ext>
            </a:extLst>
          </p:cNvPr>
          <p:cNvPicPr>
            <a:picLocks noChangeAspect="1"/>
          </p:cNvPicPr>
          <p:nvPr/>
        </p:nvPicPr>
        <p:blipFill>
          <a:blip r:embed="rId9"/>
          <a:stretch>
            <a:fillRect/>
          </a:stretch>
        </p:blipFill>
        <p:spPr>
          <a:xfrm>
            <a:off x="2051864" y="4650741"/>
            <a:ext cx="4124322" cy="1437046"/>
          </a:xfrm>
          <a:prstGeom prst="rect">
            <a:avLst/>
          </a:prstGeom>
        </p:spPr>
      </p:pic>
    </p:spTree>
    <p:extLst>
      <p:ext uri="{BB962C8B-B14F-4D97-AF65-F5344CB8AC3E}">
        <p14:creationId xmlns:p14="http://schemas.microsoft.com/office/powerpoint/2010/main" val="2066019802"/>
      </p:ext>
    </p:extLst>
  </p:cSld>
  <p:clrMapOvr>
    <a:masterClrMapping/>
  </p:clrMapOvr>
  <mc:AlternateContent xmlns:mc="http://schemas.openxmlformats.org/markup-compatibility/2006" xmlns:p14="http://schemas.microsoft.com/office/powerpoint/2010/main">
    <mc:Choice Requires="p14">
      <p:transition spd="slow" p14:dur="2000" advTm="118849"/>
    </mc:Choice>
    <mc:Fallback xmlns="">
      <p:transition spd="slow" advTm="11884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AA9697-C9BB-D747-9FF1-F20EEFA91D4D}"/>
              </a:ext>
            </a:extLst>
          </p:cNvPr>
          <p:cNvSpPr>
            <a:spLocks noGrp="1"/>
          </p:cNvSpPr>
          <p:nvPr>
            <p:ph type="title"/>
          </p:nvPr>
        </p:nvSpPr>
        <p:spPr/>
        <p:txBody>
          <a:bodyPr>
            <a:normAutofit/>
          </a:bodyPr>
          <a:lstStyle/>
          <a:p>
            <a:r>
              <a:rPr lang="en-US" dirty="0"/>
              <a:t>research questions</a:t>
            </a:r>
            <a:r>
              <a:rPr lang="en-CA" dirty="0"/>
              <a:t/>
            </a:r>
            <a:br>
              <a:rPr lang="en-CA" dirty="0"/>
            </a:br>
            <a:endParaRPr lang="en-US" dirty="0"/>
          </a:p>
        </p:txBody>
      </p:sp>
      <p:sp>
        <p:nvSpPr>
          <p:cNvPr id="3" name="Content Placeholder 2">
            <a:extLst>
              <a:ext uri="{FF2B5EF4-FFF2-40B4-BE49-F238E27FC236}">
                <a16:creationId xmlns:a16="http://schemas.microsoft.com/office/drawing/2014/main" xmlns="" id="{75D62797-35A9-3548-8F4A-7094EE92A8C4}"/>
              </a:ext>
            </a:extLst>
          </p:cNvPr>
          <p:cNvSpPr>
            <a:spLocks noGrp="1"/>
          </p:cNvSpPr>
          <p:nvPr>
            <p:ph idx="1"/>
          </p:nvPr>
        </p:nvSpPr>
        <p:spPr>
          <a:xfrm>
            <a:off x="1128586" y="1411057"/>
            <a:ext cx="10178322" cy="2074984"/>
          </a:xfrm>
        </p:spPr>
        <p:txBody>
          <a:bodyPr/>
          <a:lstStyle/>
          <a:p>
            <a:pPr lvl="0"/>
            <a:r>
              <a:rPr lang="en-CA" dirty="0"/>
              <a:t>How many students in each country prefer midwifery-led care, out of hospital birth options, vaginal birth and vaginal birth without epidural? </a:t>
            </a:r>
            <a:r>
              <a:rPr lang="en-US" dirty="0"/>
              <a:t>Do childbirth preferences vary by gender?</a:t>
            </a:r>
            <a:endParaRPr lang="en-CA" dirty="0"/>
          </a:p>
          <a:p>
            <a:pPr lvl="0"/>
            <a:endParaRPr lang="en-US" dirty="0"/>
          </a:p>
          <a:p>
            <a:pPr lvl="0"/>
            <a:r>
              <a:rPr lang="en-US" dirty="0"/>
              <a:t>Are preferences for midwifery-led care, home birth and vaginal birth in our sample related to national rates? </a:t>
            </a:r>
            <a:endParaRPr lang="en-CA" dirty="0"/>
          </a:p>
          <a:p>
            <a:endParaRPr lang="en-US" dirty="0"/>
          </a:p>
        </p:txBody>
      </p:sp>
      <p:pic>
        <p:nvPicPr>
          <p:cNvPr id="4" name="Picture 3">
            <a:extLst>
              <a:ext uri="{FF2B5EF4-FFF2-40B4-BE49-F238E27FC236}">
                <a16:creationId xmlns:a16="http://schemas.microsoft.com/office/drawing/2014/main" xmlns="" id="{528B4F13-3A8C-0246-91C4-54E518AE2DAA}"/>
              </a:ext>
            </a:extLst>
          </p:cNvPr>
          <p:cNvPicPr>
            <a:picLocks noChangeAspect="1"/>
          </p:cNvPicPr>
          <p:nvPr/>
        </p:nvPicPr>
        <p:blipFill>
          <a:blip r:embed="rId3"/>
          <a:stretch>
            <a:fillRect/>
          </a:stretch>
        </p:blipFill>
        <p:spPr>
          <a:xfrm>
            <a:off x="1128586" y="3866642"/>
            <a:ext cx="4315651" cy="2182466"/>
          </a:xfrm>
          <a:prstGeom prst="rect">
            <a:avLst/>
          </a:prstGeom>
        </p:spPr>
      </p:pic>
      <p:pic>
        <p:nvPicPr>
          <p:cNvPr id="5" name="Picture 4">
            <a:extLst>
              <a:ext uri="{FF2B5EF4-FFF2-40B4-BE49-F238E27FC236}">
                <a16:creationId xmlns:a16="http://schemas.microsoft.com/office/drawing/2014/main" xmlns="" id="{5AE13051-05CF-7241-857C-15FE694B6CF4}"/>
              </a:ext>
            </a:extLst>
          </p:cNvPr>
          <p:cNvPicPr>
            <a:picLocks noChangeAspect="1"/>
          </p:cNvPicPr>
          <p:nvPr/>
        </p:nvPicPr>
        <p:blipFill>
          <a:blip r:embed="rId4"/>
          <a:stretch>
            <a:fillRect/>
          </a:stretch>
        </p:blipFill>
        <p:spPr>
          <a:xfrm>
            <a:off x="5931877" y="3297604"/>
            <a:ext cx="4900246" cy="2041769"/>
          </a:xfrm>
          <a:prstGeom prst="rect">
            <a:avLst/>
          </a:prstGeom>
        </p:spPr>
      </p:pic>
    </p:spTree>
    <p:extLst>
      <p:ext uri="{BB962C8B-B14F-4D97-AF65-F5344CB8AC3E}">
        <p14:creationId xmlns:p14="http://schemas.microsoft.com/office/powerpoint/2010/main" val="256507837"/>
      </p:ext>
    </p:extLst>
  </p:cSld>
  <p:clrMapOvr>
    <a:masterClrMapping/>
  </p:clrMapOvr>
  <mc:AlternateContent xmlns:mc="http://schemas.openxmlformats.org/markup-compatibility/2006" xmlns:p14="http://schemas.microsoft.com/office/powerpoint/2010/main">
    <mc:Choice Requires="p14">
      <p:transition spd="slow" p14:dur="2000" advTm="53339"/>
    </mc:Choice>
    <mc:Fallback xmlns="">
      <p:transition spd="slow" advTm="533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 criteria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27078463"/>
              </p:ext>
            </p:extLst>
          </p:nvPr>
        </p:nvGraphicFramePr>
        <p:xfrm>
          <a:off x="925551" y="1511222"/>
          <a:ext cx="10504447" cy="2591584"/>
        </p:xfrm>
        <a:graphic>
          <a:graphicData uri="http://schemas.openxmlformats.org/drawingml/2006/table">
            <a:tbl>
              <a:tblPr firstRow="1" bandRow="1">
                <a:tableStyleId>{5C22544A-7EE6-4342-B048-85BDC9FD1C3A}</a:tableStyleId>
              </a:tblPr>
              <a:tblGrid>
                <a:gridCol w="1605776">
                  <a:extLst>
                    <a:ext uri="{9D8B030D-6E8A-4147-A177-3AD203B41FA5}">
                      <a16:colId xmlns:a16="http://schemas.microsoft.com/office/drawing/2014/main" xmlns="" val="20000"/>
                    </a:ext>
                  </a:extLst>
                </a:gridCol>
                <a:gridCol w="1169879">
                  <a:extLst>
                    <a:ext uri="{9D8B030D-6E8A-4147-A177-3AD203B41FA5}">
                      <a16:colId xmlns:a16="http://schemas.microsoft.com/office/drawing/2014/main" xmlns="" val="20001"/>
                    </a:ext>
                  </a:extLst>
                </a:gridCol>
                <a:gridCol w="966099">
                  <a:extLst>
                    <a:ext uri="{9D8B030D-6E8A-4147-A177-3AD203B41FA5}">
                      <a16:colId xmlns:a16="http://schemas.microsoft.com/office/drawing/2014/main" xmlns="" val="20002"/>
                    </a:ext>
                  </a:extLst>
                </a:gridCol>
                <a:gridCol w="966099">
                  <a:extLst>
                    <a:ext uri="{9D8B030D-6E8A-4147-A177-3AD203B41FA5}">
                      <a16:colId xmlns:a16="http://schemas.microsoft.com/office/drawing/2014/main" xmlns="" val="20003"/>
                    </a:ext>
                  </a:extLst>
                </a:gridCol>
                <a:gridCol w="966099">
                  <a:extLst>
                    <a:ext uri="{9D8B030D-6E8A-4147-A177-3AD203B41FA5}">
                      <a16:colId xmlns:a16="http://schemas.microsoft.com/office/drawing/2014/main" xmlns="" val="20004"/>
                    </a:ext>
                  </a:extLst>
                </a:gridCol>
                <a:gridCol w="966099">
                  <a:extLst>
                    <a:ext uri="{9D8B030D-6E8A-4147-A177-3AD203B41FA5}">
                      <a16:colId xmlns:a16="http://schemas.microsoft.com/office/drawing/2014/main" xmlns="" val="20005"/>
                    </a:ext>
                  </a:extLst>
                </a:gridCol>
                <a:gridCol w="966099">
                  <a:extLst>
                    <a:ext uri="{9D8B030D-6E8A-4147-A177-3AD203B41FA5}">
                      <a16:colId xmlns:a16="http://schemas.microsoft.com/office/drawing/2014/main" xmlns="" val="20006"/>
                    </a:ext>
                  </a:extLst>
                </a:gridCol>
                <a:gridCol w="966099">
                  <a:extLst>
                    <a:ext uri="{9D8B030D-6E8A-4147-A177-3AD203B41FA5}">
                      <a16:colId xmlns:a16="http://schemas.microsoft.com/office/drawing/2014/main" xmlns="" val="20007"/>
                    </a:ext>
                  </a:extLst>
                </a:gridCol>
                <a:gridCol w="966099">
                  <a:extLst>
                    <a:ext uri="{9D8B030D-6E8A-4147-A177-3AD203B41FA5}">
                      <a16:colId xmlns:a16="http://schemas.microsoft.com/office/drawing/2014/main" xmlns="" val="20008"/>
                    </a:ext>
                  </a:extLst>
                </a:gridCol>
                <a:gridCol w="966099">
                  <a:extLst>
                    <a:ext uri="{9D8B030D-6E8A-4147-A177-3AD203B41FA5}">
                      <a16:colId xmlns:a16="http://schemas.microsoft.com/office/drawing/2014/main" xmlns="" val="20009"/>
                    </a:ext>
                  </a:extLst>
                </a:gridCol>
              </a:tblGrid>
              <a:tr h="370840">
                <a:tc>
                  <a:txBody>
                    <a:bodyPr/>
                    <a:lstStyle/>
                    <a:p>
                      <a:pPr>
                        <a:spcAft>
                          <a:spcPts val="0"/>
                        </a:spcAft>
                      </a:pPr>
                      <a:r>
                        <a:rPr lang="en-CA" sz="1400">
                          <a:effectLst/>
                          <a:latin typeface="Calibri" charset="0"/>
                          <a:ea typeface="Calibri" charset="0"/>
                          <a:cs typeface="Times New Roman" charset="0"/>
                        </a:rPr>
                        <a:t> </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US" sz="1400" b="1" dirty="0">
                          <a:solidFill>
                            <a:srgbClr val="000000"/>
                          </a:solidFill>
                          <a:effectLst/>
                          <a:latin typeface="Calibri" charset="0"/>
                          <a:ea typeface="Times New Roman" charset="0"/>
                          <a:cs typeface="Times New Roman" charset="0"/>
                        </a:rPr>
                        <a:t>Total</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US" sz="1400" b="1" dirty="0">
                          <a:solidFill>
                            <a:srgbClr val="000000"/>
                          </a:solidFill>
                          <a:effectLst/>
                          <a:latin typeface="Calibri" charset="0"/>
                          <a:ea typeface="Times New Roman" charset="0"/>
                          <a:cs typeface="Times New Roman" charset="0"/>
                        </a:rPr>
                        <a:t>Australia</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US" sz="1400" b="1" dirty="0">
                          <a:solidFill>
                            <a:srgbClr val="000000"/>
                          </a:solidFill>
                          <a:effectLst/>
                          <a:latin typeface="Calibri" charset="0"/>
                          <a:ea typeface="Times New Roman" charset="0"/>
                          <a:cs typeface="Times New Roman" charset="0"/>
                        </a:rPr>
                        <a:t>NZ</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US" sz="1400" b="1" dirty="0">
                          <a:solidFill>
                            <a:srgbClr val="000000"/>
                          </a:solidFill>
                          <a:effectLst/>
                          <a:latin typeface="Calibri" charset="0"/>
                          <a:ea typeface="Times New Roman" charset="0"/>
                          <a:cs typeface="Times New Roman" charset="0"/>
                        </a:rPr>
                        <a:t>UK</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US" sz="1400" b="1" dirty="0">
                          <a:solidFill>
                            <a:srgbClr val="000000"/>
                          </a:solidFill>
                          <a:effectLst/>
                          <a:latin typeface="Calibri" charset="0"/>
                          <a:ea typeface="Times New Roman" charset="0"/>
                          <a:cs typeface="Times New Roman" charset="0"/>
                        </a:rPr>
                        <a:t>USA</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US" sz="1400" b="1" dirty="0">
                          <a:solidFill>
                            <a:srgbClr val="000000"/>
                          </a:solidFill>
                          <a:effectLst/>
                          <a:latin typeface="Calibri" charset="0"/>
                          <a:ea typeface="Times New Roman" charset="0"/>
                          <a:cs typeface="Times New Roman" charset="0"/>
                        </a:rPr>
                        <a:t>Canada</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US" sz="1400" b="1" dirty="0">
                          <a:solidFill>
                            <a:srgbClr val="000000"/>
                          </a:solidFill>
                          <a:effectLst/>
                          <a:latin typeface="Calibri" charset="0"/>
                          <a:ea typeface="Times New Roman" charset="0"/>
                          <a:cs typeface="Times New Roman" charset="0"/>
                        </a:rPr>
                        <a:t>Chile</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US" sz="1400" b="1" dirty="0">
                          <a:solidFill>
                            <a:srgbClr val="000000"/>
                          </a:solidFill>
                          <a:effectLst/>
                          <a:latin typeface="Calibri" charset="0"/>
                          <a:ea typeface="Times New Roman" charset="0"/>
                          <a:cs typeface="Times New Roman" charset="0"/>
                        </a:rPr>
                        <a:t>Germany</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US" sz="1400" b="1" dirty="0">
                          <a:solidFill>
                            <a:srgbClr val="000000"/>
                          </a:solidFill>
                          <a:effectLst/>
                          <a:latin typeface="Calibri" charset="0"/>
                          <a:ea typeface="Times New Roman" charset="0"/>
                          <a:cs typeface="Times New Roman" charset="0"/>
                        </a:rPr>
                        <a:t>Iceland</a:t>
                      </a:r>
                      <a:endParaRPr lang="en-US" sz="14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0"/>
                  </a:ext>
                </a:extLst>
              </a:tr>
              <a:tr h="370840">
                <a:tc>
                  <a:txBody>
                    <a:bodyPr/>
                    <a:lstStyle/>
                    <a:p>
                      <a:pPr>
                        <a:spcAft>
                          <a:spcPts val="0"/>
                        </a:spcAft>
                      </a:pPr>
                      <a:r>
                        <a:rPr lang="en-CA" sz="1400">
                          <a:effectLst/>
                          <a:latin typeface="Calibri" charset="0"/>
                          <a:ea typeface="Calibri" charset="0"/>
                          <a:cs typeface="Times New Roman" charset="0"/>
                        </a:rPr>
                        <a:t>Started surveys</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US" sz="1400">
                          <a:solidFill>
                            <a:srgbClr val="000000"/>
                          </a:solidFill>
                          <a:effectLst/>
                          <a:latin typeface="Calibri" charset="0"/>
                          <a:ea typeface="Times New Roman" charset="0"/>
                          <a:cs typeface="Times New Roman" charset="0"/>
                        </a:rPr>
                        <a:t>6571</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US" sz="1400">
                          <a:solidFill>
                            <a:srgbClr val="000000"/>
                          </a:solidFill>
                          <a:effectLst/>
                          <a:latin typeface="Calibri" charset="0"/>
                          <a:ea typeface="Times New Roman" charset="0"/>
                          <a:cs typeface="Times New Roman" charset="0"/>
                        </a:rPr>
                        <a:t>1053</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US" sz="1400">
                          <a:solidFill>
                            <a:srgbClr val="000000"/>
                          </a:solidFill>
                          <a:effectLst/>
                          <a:latin typeface="Calibri" charset="0"/>
                          <a:ea typeface="Times New Roman" charset="0"/>
                          <a:cs typeface="Times New Roman" charset="0"/>
                        </a:rPr>
                        <a:t>559</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US" sz="1400">
                          <a:solidFill>
                            <a:srgbClr val="000000"/>
                          </a:solidFill>
                          <a:effectLst/>
                          <a:latin typeface="Calibri" charset="0"/>
                          <a:ea typeface="Times New Roman" charset="0"/>
                          <a:cs typeface="Times New Roman" charset="0"/>
                        </a:rPr>
                        <a:t>482</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US" sz="1400">
                          <a:solidFill>
                            <a:srgbClr val="000000"/>
                          </a:solidFill>
                          <a:effectLst/>
                          <a:latin typeface="Calibri" charset="0"/>
                          <a:ea typeface="Times New Roman" charset="0"/>
                          <a:cs typeface="Times New Roman" charset="0"/>
                        </a:rPr>
                        <a:t>618</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US" sz="1400">
                          <a:solidFill>
                            <a:srgbClr val="000000"/>
                          </a:solidFill>
                          <a:effectLst/>
                          <a:latin typeface="Calibri" charset="0"/>
                          <a:ea typeface="Times New Roman" charset="0"/>
                          <a:cs typeface="Times New Roman" charset="0"/>
                        </a:rPr>
                        <a:t>326</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US" sz="1400">
                          <a:solidFill>
                            <a:srgbClr val="000000"/>
                          </a:solidFill>
                          <a:effectLst/>
                          <a:latin typeface="Calibri" charset="0"/>
                          <a:ea typeface="Times New Roman" charset="0"/>
                          <a:cs typeface="Times New Roman" charset="0"/>
                        </a:rPr>
                        <a:t>1056</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US" sz="1400">
                          <a:solidFill>
                            <a:srgbClr val="000000"/>
                          </a:solidFill>
                          <a:effectLst/>
                          <a:latin typeface="Calibri" charset="0"/>
                          <a:ea typeface="Times New Roman" charset="0"/>
                          <a:cs typeface="Times New Roman" charset="0"/>
                        </a:rPr>
                        <a:t>1305</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US" sz="1400">
                          <a:solidFill>
                            <a:srgbClr val="000000"/>
                          </a:solidFill>
                          <a:effectLst/>
                          <a:latin typeface="Calibri" charset="0"/>
                          <a:ea typeface="Times New Roman" charset="0"/>
                          <a:cs typeface="Times New Roman" charset="0"/>
                        </a:rPr>
                        <a:t>1172</a:t>
                      </a:r>
                      <a:endParaRPr lang="en-US" sz="14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1"/>
                  </a:ext>
                </a:extLst>
              </a:tr>
              <a:tr h="370840">
                <a:tc>
                  <a:txBody>
                    <a:bodyPr/>
                    <a:lstStyle/>
                    <a:p>
                      <a:pPr>
                        <a:spcAft>
                          <a:spcPts val="0"/>
                        </a:spcAft>
                      </a:pPr>
                      <a:r>
                        <a:rPr lang="en-CA" sz="1400" dirty="0">
                          <a:effectLst/>
                          <a:latin typeface="Calibri" charset="0"/>
                          <a:ea typeface="Calibri" charset="0"/>
                          <a:cs typeface="Times New Roman" charset="0"/>
                        </a:rPr>
                        <a:t>Have one or more children</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CA" sz="1400" dirty="0">
                          <a:effectLst/>
                          <a:latin typeface="Calibri" charset="0"/>
                          <a:ea typeface="Calibri" charset="0"/>
                          <a:cs typeface="Times New Roman" charset="0"/>
                        </a:rPr>
                        <a:t>670 (10.7)</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126 (12.2)</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29 (5.3)</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56 (12.1)</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3 (0.5)</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12 (3.8)</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95 (9.3)</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119 (9.3)</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230 (23.4)</a:t>
                      </a:r>
                      <a:endParaRPr lang="en-US" sz="14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2"/>
                  </a:ext>
                </a:extLst>
              </a:tr>
              <a:tr h="370840">
                <a:tc>
                  <a:txBody>
                    <a:bodyPr/>
                    <a:lstStyle/>
                    <a:p>
                      <a:pPr>
                        <a:spcAft>
                          <a:spcPts val="0"/>
                        </a:spcAft>
                      </a:pPr>
                      <a:r>
                        <a:rPr lang="en-CA" sz="1400">
                          <a:effectLst/>
                          <a:latin typeface="Calibri" charset="0"/>
                          <a:ea typeface="Calibri" charset="0"/>
                          <a:cs typeface="Times New Roman" charset="0"/>
                        </a:rPr>
                        <a:t>Do not want children</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dirty="0">
                          <a:effectLst/>
                          <a:latin typeface="Calibri" charset="0"/>
                          <a:ea typeface="Calibri" charset="0"/>
                          <a:cs typeface="Times New Roman" charset="0"/>
                        </a:rPr>
                        <a:t>639 (10.7)</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137 (13.3)</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65 (11.9)</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54 (11.9)</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36 (6.0)</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26 (8.3)</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112 (10.9)</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162 (12.7)</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47 (6.2)</a:t>
                      </a:r>
                      <a:endParaRPr lang="en-US" sz="14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3"/>
                  </a:ext>
                </a:extLst>
              </a:tr>
              <a:tr h="569744">
                <a:tc>
                  <a:txBody>
                    <a:bodyPr/>
                    <a:lstStyle/>
                    <a:p>
                      <a:pPr>
                        <a:spcAft>
                          <a:spcPts val="0"/>
                        </a:spcAft>
                      </a:pPr>
                      <a:r>
                        <a:rPr lang="en-CA" sz="1400" dirty="0">
                          <a:effectLst/>
                          <a:latin typeface="Calibri" charset="0"/>
                          <a:ea typeface="Calibri" charset="0"/>
                          <a:cs typeface="Times New Roman" charset="0"/>
                        </a:rPr>
                        <a:t>Fear of birth is a reason*</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126 (27.7)</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25 (28.7)</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20 (35.1)</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12 (44.4)</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13 (31.7)</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7 (30.4)</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7 (23.3)</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34 (22.4)</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8 (21.1)</a:t>
                      </a:r>
                      <a:endParaRPr lang="en-US" sz="14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4"/>
                  </a:ext>
                </a:extLst>
              </a:tr>
              <a:tr h="370840">
                <a:tc>
                  <a:txBody>
                    <a:bodyPr/>
                    <a:lstStyle/>
                    <a:p>
                      <a:pPr>
                        <a:spcAft>
                          <a:spcPts val="0"/>
                        </a:spcAft>
                      </a:pPr>
                      <a:r>
                        <a:rPr lang="en-CA" sz="1400" dirty="0">
                          <a:effectLst/>
                          <a:latin typeface="Calibri" charset="0"/>
                          <a:ea typeface="Calibri" charset="0"/>
                          <a:cs typeface="Times New Roman" charset="0"/>
                        </a:rPr>
                        <a:t>Pregnant at time of data collection</a:t>
                      </a:r>
                      <a:endParaRPr lang="en-US" sz="1400" dirty="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152 (3.0)</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18 (2.3)</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4 (0.9)</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6 (1.6)</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1 (0.2)</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4 (1.5)</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26 (3.2)</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a:effectLst/>
                          <a:latin typeface="Calibri" charset="0"/>
                          <a:ea typeface="Calibri" charset="0"/>
                          <a:cs typeface="Times New Roman" charset="0"/>
                        </a:rPr>
                        <a:t>37 (3.1)</a:t>
                      </a:r>
                      <a:endParaRPr lang="en-US" sz="1400">
                        <a:effectLst/>
                        <a:latin typeface="Calibri" charset="0"/>
                        <a:ea typeface="Calibri" charset="0"/>
                        <a:cs typeface="Times New Roman" charset="0"/>
                      </a:endParaRPr>
                    </a:p>
                  </a:txBody>
                  <a:tcPr marL="68580" marR="68580" marT="0" marB="0"/>
                </a:tc>
                <a:tc>
                  <a:txBody>
                    <a:bodyPr/>
                    <a:lstStyle/>
                    <a:p>
                      <a:pPr>
                        <a:spcAft>
                          <a:spcPts val="0"/>
                        </a:spcAft>
                      </a:pPr>
                      <a:r>
                        <a:rPr lang="en-CA" sz="1400" dirty="0">
                          <a:effectLst/>
                          <a:latin typeface="Calibri" charset="0"/>
                          <a:ea typeface="Calibri" charset="0"/>
                          <a:cs typeface="Times New Roman" charset="0"/>
                        </a:rPr>
                        <a:t>56 (8.2)</a:t>
                      </a:r>
                      <a:endParaRPr lang="en-US" sz="14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8" name="TextBox 7"/>
          <p:cNvSpPr txBox="1"/>
          <p:nvPr/>
        </p:nvSpPr>
        <p:spPr>
          <a:xfrm>
            <a:off x="1250952" y="4202223"/>
            <a:ext cx="9235220" cy="523220"/>
          </a:xfrm>
          <a:prstGeom prst="rect">
            <a:avLst/>
          </a:prstGeom>
          <a:noFill/>
        </p:spPr>
        <p:txBody>
          <a:bodyPr wrap="none" rtlCol="0">
            <a:spAutoFit/>
          </a:bodyPr>
          <a:lstStyle/>
          <a:p>
            <a:r>
              <a:rPr lang="en-CA" sz="1000" dirty="0"/>
              <a:t>* Denominator = participants who reported not wanting children and who answered this optional question. All but one of the 126 students reported not having any children. </a:t>
            </a:r>
            <a:endParaRPr lang="en-US" sz="1000" dirty="0"/>
          </a:p>
          <a:p>
            <a:endParaRPr lang="en-US" dirty="0"/>
          </a:p>
        </p:txBody>
      </p:sp>
      <p:grpSp>
        <p:nvGrpSpPr>
          <p:cNvPr id="9" name="Group 8"/>
          <p:cNvGrpSpPr/>
          <p:nvPr/>
        </p:nvGrpSpPr>
        <p:grpSpPr>
          <a:xfrm>
            <a:off x="1607566" y="4918873"/>
            <a:ext cx="3599774" cy="1752995"/>
            <a:chOff x="686744" y="1782991"/>
            <a:chExt cx="3599774" cy="1752995"/>
          </a:xfrm>
        </p:grpSpPr>
        <p:sp>
          <p:nvSpPr>
            <p:cNvPr id="10" name="Rectangle 9"/>
            <p:cNvSpPr/>
            <p:nvPr/>
          </p:nvSpPr>
          <p:spPr>
            <a:xfrm>
              <a:off x="686744" y="1782991"/>
              <a:ext cx="3599774" cy="1752995"/>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686744" y="1782991"/>
              <a:ext cx="3599774" cy="1752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400" kern="1200" dirty="0">
                  <a:latin typeface="Calibri" charset="0"/>
                  <a:ea typeface="Calibri" charset="0"/>
                  <a:cs typeface="Calibri" charset="0"/>
                </a:rPr>
                <a:t>We excluded p</a:t>
              </a:r>
              <a:r>
                <a:rPr lang="en-US" sz="1400" kern="1200" baseline="0" dirty="0">
                  <a:latin typeface="Calibri" charset="0"/>
                  <a:ea typeface="Calibri" charset="0"/>
                  <a:cs typeface="Calibri" charset="0"/>
                </a:rPr>
                <a:t>articipants who m</a:t>
              </a:r>
              <a:r>
                <a:rPr lang="en-US" sz="1400" dirty="0">
                  <a:latin typeface="Calibri" charset="0"/>
                  <a:ea typeface="Calibri" charset="0"/>
                  <a:cs typeface="Calibri" charset="0"/>
                </a:rPr>
                <a:t>issed one or more eligibility question and/or </a:t>
              </a:r>
              <a:endParaRPr lang="en-US" sz="1400" kern="1200" baseline="0" dirty="0">
                <a:latin typeface="Calibri" charset="0"/>
                <a:ea typeface="Calibri" charset="0"/>
                <a:cs typeface="Calibri" charset="0"/>
              </a:endParaRPr>
            </a:p>
            <a:p>
              <a:pPr lvl="0" algn="l" defTabSz="666750">
                <a:spcBef>
                  <a:spcPct val="0"/>
                </a:spcBef>
              </a:pPr>
              <a:r>
                <a:rPr lang="en-US" sz="1400" kern="1200" baseline="0" dirty="0">
                  <a:latin typeface="Calibri" charset="0"/>
                  <a:ea typeface="Calibri" charset="0"/>
                  <a:cs typeface="Calibri" charset="0"/>
                </a:rPr>
                <a:t>Had one or more children: 670 </a:t>
              </a:r>
            </a:p>
            <a:p>
              <a:pPr lvl="0" algn="l" defTabSz="666750">
                <a:spcBef>
                  <a:spcPct val="0"/>
                </a:spcBef>
              </a:pPr>
              <a:r>
                <a:rPr lang="en-US" sz="1400" kern="1200" baseline="0" dirty="0">
                  <a:latin typeface="Calibri" charset="0"/>
                  <a:ea typeface="Calibri" charset="0"/>
                  <a:cs typeface="Calibri" charset="0"/>
                </a:rPr>
                <a:t>Did not want children:  639 </a:t>
              </a:r>
            </a:p>
            <a:p>
              <a:pPr lvl="0" algn="l" defTabSz="666750">
                <a:spcBef>
                  <a:spcPct val="0"/>
                </a:spcBef>
              </a:pPr>
              <a:r>
                <a:rPr lang="en-US" sz="1400" kern="1200" baseline="0" dirty="0">
                  <a:latin typeface="Calibri" charset="0"/>
                  <a:ea typeface="Calibri" charset="0"/>
                  <a:cs typeface="Calibri" charset="0"/>
                </a:rPr>
                <a:t>Were older than 40:  101</a:t>
              </a:r>
            </a:p>
            <a:p>
              <a:pPr lvl="0" algn="l" defTabSz="666750">
                <a:spcBef>
                  <a:spcPct val="0"/>
                </a:spcBef>
              </a:pPr>
              <a:r>
                <a:rPr lang="en-US" sz="1400" kern="1200" baseline="0" dirty="0">
                  <a:latin typeface="Calibri" charset="0"/>
                  <a:ea typeface="Calibri" charset="0"/>
                  <a:cs typeface="Calibri" charset="0"/>
                </a:rPr>
                <a:t>Were pregnant: 152</a:t>
              </a:r>
            </a:p>
            <a:p>
              <a:pPr lvl="0" algn="l" defTabSz="666750">
                <a:spcBef>
                  <a:spcPct val="0"/>
                </a:spcBef>
              </a:pPr>
              <a:r>
                <a:rPr lang="en-US" sz="1400" dirty="0">
                  <a:latin typeface="Calibri" charset="0"/>
                  <a:ea typeface="Calibri" charset="0"/>
                  <a:cs typeface="Calibri" charset="0"/>
                </a:rPr>
                <a:t>Did not complete the mode of birth preference question: 190</a:t>
              </a:r>
              <a:endParaRPr lang="en-US" sz="1400" kern="1200" dirty="0">
                <a:latin typeface="Calibri" charset="0"/>
                <a:ea typeface="Calibri" charset="0"/>
                <a:cs typeface="Calibri" charset="0"/>
              </a:endParaRPr>
            </a:p>
          </p:txBody>
        </p:sp>
      </p:grpSp>
      <p:grpSp>
        <p:nvGrpSpPr>
          <p:cNvPr id="12" name="Group 11"/>
          <p:cNvGrpSpPr/>
          <p:nvPr/>
        </p:nvGrpSpPr>
        <p:grpSpPr>
          <a:xfrm>
            <a:off x="6849850" y="4918873"/>
            <a:ext cx="2407806" cy="1047820"/>
            <a:chOff x="3366144" y="4065199"/>
            <a:chExt cx="2407806" cy="1047820"/>
          </a:xfrm>
        </p:grpSpPr>
        <p:sp>
          <p:nvSpPr>
            <p:cNvPr id="13" name="Rectangle 12"/>
            <p:cNvSpPr/>
            <p:nvPr/>
          </p:nvSpPr>
          <p:spPr>
            <a:xfrm>
              <a:off x="3366144" y="4065199"/>
              <a:ext cx="2407806" cy="1047820"/>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3366144" y="4065199"/>
              <a:ext cx="2407806" cy="1047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100000"/>
                </a:lnSpc>
                <a:spcBef>
                  <a:spcPct val="0"/>
                </a:spcBef>
                <a:spcAft>
                  <a:spcPts val="0"/>
                </a:spcAft>
              </a:pPr>
              <a:r>
                <a:rPr lang="en-US" sz="1500" b="1" dirty="0">
                  <a:latin typeface="Calibri" charset="0"/>
                  <a:ea typeface="Calibri" charset="0"/>
                  <a:cs typeface="Calibri" charset="0"/>
                </a:rPr>
                <a:t>n</a:t>
              </a:r>
              <a:r>
                <a:rPr lang="en-US" sz="1500" b="1" kern="1200" dirty="0">
                  <a:latin typeface="Calibri" charset="0"/>
                  <a:ea typeface="Calibri" charset="0"/>
                  <a:cs typeface="Calibri" charset="0"/>
                </a:rPr>
                <a:t>= 4569</a:t>
              </a:r>
            </a:p>
          </p:txBody>
        </p:sp>
      </p:grpSp>
      <p:sp>
        <p:nvSpPr>
          <p:cNvPr id="17" name="Action Button: Forward or Next 16">
            <a:hlinkClick r:id="" action="ppaction://hlinkshowjump?jump=nextslide" highlightClick="1"/>
          </p:cNvPr>
          <p:cNvSpPr/>
          <p:nvPr/>
        </p:nvSpPr>
        <p:spPr>
          <a:xfrm>
            <a:off x="5407371" y="4924277"/>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074402"/>
      </p:ext>
    </p:extLst>
  </p:cSld>
  <p:clrMapOvr>
    <a:masterClrMapping/>
  </p:clrMapOvr>
  <mc:AlternateContent xmlns:mc="http://schemas.openxmlformats.org/markup-compatibility/2006" xmlns:p14="http://schemas.microsoft.com/office/powerpoint/2010/main">
    <mc:Choice Requires="p14">
      <p:transition spd="slow" p14:dur="2000" advTm="39997"/>
    </mc:Choice>
    <mc:Fallback xmlns="">
      <p:transition spd="slow" advTm="399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CHARACTERISTICS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4098847"/>
              </p:ext>
            </p:extLst>
          </p:nvPr>
        </p:nvGraphicFramePr>
        <p:xfrm>
          <a:off x="1048215" y="1277740"/>
          <a:ext cx="10381783" cy="1756954"/>
        </p:xfrm>
        <a:graphic>
          <a:graphicData uri="http://schemas.openxmlformats.org/drawingml/2006/table">
            <a:tbl>
              <a:tblPr firstRow="1" bandRow="1">
                <a:tableStyleId>{5C22544A-7EE6-4342-B048-85BDC9FD1C3A}</a:tableStyleId>
              </a:tblPr>
              <a:tblGrid>
                <a:gridCol w="1636168">
                  <a:extLst>
                    <a:ext uri="{9D8B030D-6E8A-4147-A177-3AD203B41FA5}">
                      <a16:colId xmlns:a16="http://schemas.microsoft.com/office/drawing/2014/main" xmlns="" val="20000"/>
                    </a:ext>
                  </a:extLst>
                </a:gridCol>
                <a:gridCol w="971735">
                  <a:extLst>
                    <a:ext uri="{9D8B030D-6E8A-4147-A177-3AD203B41FA5}">
                      <a16:colId xmlns:a16="http://schemas.microsoft.com/office/drawing/2014/main" xmlns="" val="20001"/>
                    </a:ext>
                  </a:extLst>
                </a:gridCol>
                <a:gridCol w="971735">
                  <a:extLst>
                    <a:ext uri="{9D8B030D-6E8A-4147-A177-3AD203B41FA5}">
                      <a16:colId xmlns:a16="http://schemas.microsoft.com/office/drawing/2014/main" xmlns="" val="20002"/>
                    </a:ext>
                  </a:extLst>
                </a:gridCol>
                <a:gridCol w="971735">
                  <a:extLst>
                    <a:ext uri="{9D8B030D-6E8A-4147-A177-3AD203B41FA5}">
                      <a16:colId xmlns:a16="http://schemas.microsoft.com/office/drawing/2014/main" xmlns="" val="20003"/>
                    </a:ext>
                  </a:extLst>
                </a:gridCol>
                <a:gridCol w="971735">
                  <a:extLst>
                    <a:ext uri="{9D8B030D-6E8A-4147-A177-3AD203B41FA5}">
                      <a16:colId xmlns:a16="http://schemas.microsoft.com/office/drawing/2014/main" xmlns="" val="20004"/>
                    </a:ext>
                  </a:extLst>
                </a:gridCol>
                <a:gridCol w="971735">
                  <a:extLst>
                    <a:ext uri="{9D8B030D-6E8A-4147-A177-3AD203B41FA5}">
                      <a16:colId xmlns:a16="http://schemas.microsoft.com/office/drawing/2014/main" xmlns="" val="20005"/>
                    </a:ext>
                  </a:extLst>
                </a:gridCol>
                <a:gridCol w="971735">
                  <a:extLst>
                    <a:ext uri="{9D8B030D-6E8A-4147-A177-3AD203B41FA5}">
                      <a16:colId xmlns:a16="http://schemas.microsoft.com/office/drawing/2014/main" xmlns="" val="20006"/>
                    </a:ext>
                  </a:extLst>
                </a:gridCol>
                <a:gridCol w="971735">
                  <a:extLst>
                    <a:ext uri="{9D8B030D-6E8A-4147-A177-3AD203B41FA5}">
                      <a16:colId xmlns:a16="http://schemas.microsoft.com/office/drawing/2014/main" xmlns="" val="20007"/>
                    </a:ext>
                  </a:extLst>
                </a:gridCol>
                <a:gridCol w="971735">
                  <a:extLst>
                    <a:ext uri="{9D8B030D-6E8A-4147-A177-3AD203B41FA5}">
                      <a16:colId xmlns:a16="http://schemas.microsoft.com/office/drawing/2014/main" xmlns="" val="20008"/>
                    </a:ext>
                  </a:extLst>
                </a:gridCol>
                <a:gridCol w="971735">
                  <a:extLst>
                    <a:ext uri="{9D8B030D-6E8A-4147-A177-3AD203B41FA5}">
                      <a16:colId xmlns:a16="http://schemas.microsoft.com/office/drawing/2014/main" xmlns="" val="20009"/>
                    </a:ext>
                  </a:extLst>
                </a:gridCol>
              </a:tblGrid>
              <a:tr h="436154">
                <a:tc>
                  <a:txBody>
                    <a:bodyPr/>
                    <a:lstStyle/>
                    <a:p>
                      <a:pPr>
                        <a:spcAft>
                          <a:spcPts val="0"/>
                        </a:spcAft>
                      </a:pPr>
                      <a:endParaRPr lang="en-US" sz="1600" b="0" dirty="0">
                        <a:effectLst/>
                        <a:latin typeface="Calibri" charset="0"/>
                        <a:ea typeface="Calibri" charset="0"/>
                        <a:cs typeface="Calibri" charset="0"/>
                      </a:endParaRPr>
                    </a:p>
                  </a:txBody>
                  <a:tcPr marL="68580" marR="68580" marT="0" marB="0"/>
                </a:tc>
                <a:tc>
                  <a:txBody>
                    <a:bodyPr/>
                    <a:lstStyle/>
                    <a:p>
                      <a:pPr>
                        <a:spcAft>
                          <a:spcPts val="0"/>
                        </a:spcAft>
                      </a:pPr>
                      <a:r>
                        <a:rPr lang="en-US" sz="1600" b="0" dirty="0">
                          <a:solidFill>
                            <a:srgbClr val="000000"/>
                          </a:solidFill>
                          <a:effectLst/>
                          <a:latin typeface="Calibri" charset="0"/>
                          <a:ea typeface="Calibri" charset="0"/>
                          <a:cs typeface="Calibri" charset="0"/>
                        </a:rPr>
                        <a:t>Total</a:t>
                      </a:r>
                      <a:endParaRPr lang="en-US" sz="1600" b="0" dirty="0">
                        <a:effectLst/>
                        <a:latin typeface="Calibri" charset="0"/>
                        <a:ea typeface="Calibri" charset="0"/>
                        <a:cs typeface="Calibri" charset="0"/>
                      </a:endParaRPr>
                    </a:p>
                  </a:txBody>
                  <a:tcPr marL="68580" marR="68580" marT="0" marB="0"/>
                </a:tc>
                <a:tc>
                  <a:txBody>
                    <a:bodyPr/>
                    <a:lstStyle/>
                    <a:p>
                      <a:pPr>
                        <a:spcAft>
                          <a:spcPts val="0"/>
                        </a:spcAft>
                      </a:pPr>
                      <a:r>
                        <a:rPr lang="en-US" sz="1600" b="0" dirty="0">
                          <a:solidFill>
                            <a:srgbClr val="000000"/>
                          </a:solidFill>
                          <a:effectLst/>
                          <a:latin typeface="Calibri" charset="0"/>
                          <a:ea typeface="Calibri" charset="0"/>
                          <a:cs typeface="Calibri" charset="0"/>
                        </a:rPr>
                        <a:t>Australia</a:t>
                      </a:r>
                      <a:endParaRPr lang="en-US" sz="1600" b="0" dirty="0">
                        <a:effectLst/>
                        <a:latin typeface="Calibri" charset="0"/>
                        <a:ea typeface="Calibri" charset="0"/>
                        <a:cs typeface="Calibri" charset="0"/>
                      </a:endParaRPr>
                    </a:p>
                  </a:txBody>
                  <a:tcPr marL="68580" marR="68580" marT="0" marB="0"/>
                </a:tc>
                <a:tc>
                  <a:txBody>
                    <a:bodyPr/>
                    <a:lstStyle/>
                    <a:p>
                      <a:pPr>
                        <a:spcAft>
                          <a:spcPts val="0"/>
                        </a:spcAft>
                      </a:pPr>
                      <a:r>
                        <a:rPr lang="en-US" sz="1600" b="0" dirty="0">
                          <a:solidFill>
                            <a:srgbClr val="000000"/>
                          </a:solidFill>
                          <a:effectLst/>
                          <a:latin typeface="Calibri" charset="0"/>
                          <a:ea typeface="Calibri" charset="0"/>
                          <a:cs typeface="Calibri" charset="0"/>
                        </a:rPr>
                        <a:t>NZ</a:t>
                      </a:r>
                      <a:endParaRPr lang="en-US" sz="1600" b="0" dirty="0">
                        <a:effectLst/>
                        <a:latin typeface="Calibri" charset="0"/>
                        <a:ea typeface="Calibri" charset="0"/>
                        <a:cs typeface="Calibri" charset="0"/>
                      </a:endParaRPr>
                    </a:p>
                  </a:txBody>
                  <a:tcPr marL="68580" marR="68580" marT="0" marB="0"/>
                </a:tc>
                <a:tc>
                  <a:txBody>
                    <a:bodyPr/>
                    <a:lstStyle/>
                    <a:p>
                      <a:pPr>
                        <a:spcAft>
                          <a:spcPts val="0"/>
                        </a:spcAft>
                      </a:pPr>
                      <a:r>
                        <a:rPr lang="en-US" sz="1600" b="0" dirty="0">
                          <a:solidFill>
                            <a:srgbClr val="000000"/>
                          </a:solidFill>
                          <a:effectLst/>
                          <a:latin typeface="Calibri" charset="0"/>
                          <a:ea typeface="Calibri" charset="0"/>
                          <a:cs typeface="Calibri" charset="0"/>
                        </a:rPr>
                        <a:t>UK</a:t>
                      </a:r>
                      <a:endParaRPr lang="en-US" sz="1600" b="0" dirty="0">
                        <a:effectLst/>
                        <a:latin typeface="Calibri" charset="0"/>
                        <a:ea typeface="Calibri" charset="0"/>
                        <a:cs typeface="Calibri" charset="0"/>
                      </a:endParaRPr>
                    </a:p>
                  </a:txBody>
                  <a:tcPr marL="68580" marR="68580" marT="0" marB="0"/>
                </a:tc>
                <a:tc>
                  <a:txBody>
                    <a:bodyPr/>
                    <a:lstStyle/>
                    <a:p>
                      <a:pPr>
                        <a:spcAft>
                          <a:spcPts val="0"/>
                        </a:spcAft>
                      </a:pPr>
                      <a:r>
                        <a:rPr lang="en-US" sz="1600" b="0" dirty="0">
                          <a:solidFill>
                            <a:srgbClr val="000000"/>
                          </a:solidFill>
                          <a:effectLst/>
                          <a:latin typeface="Calibri" charset="0"/>
                          <a:ea typeface="Calibri" charset="0"/>
                          <a:cs typeface="Calibri" charset="0"/>
                        </a:rPr>
                        <a:t>USA</a:t>
                      </a:r>
                      <a:endParaRPr lang="en-US" sz="1600" b="0" dirty="0">
                        <a:effectLst/>
                        <a:latin typeface="Calibri" charset="0"/>
                        <a:ea typeface="Calibri" charset="0"/>
                        <a:cs typeface="Calibri" charset="0"/>
                      </a:endParaRPr>
                    </a:p>
                  </a:txBody>
                  <a:tcPr marL="68580" marR="68580" marT="0" marB="0"/>
                </a:tc>
                <a:tc>
                  <a:txBody>
                    <a:bodyPr/>
                    <a:lstStyle/>
                    <a:p>
                      <a:pPr>
                        <a:spcAft>
                          <a:spcPts val="0"/>
                        </a:spcAft>
                      </a:pPr>
                      <a:r>
                        <a:rPr lang="en-US" sz="1600" b="0" dirty="0">
                          <a:solidFill>
                            <a:srgbClr val="000000"/>
                          </a:solidFill>
                          <a:effectLst/>
                          <a:latin typeface="Calibri" charset="0"/>
                          <a:ea typeface="Calibri" charset="0"/>
                          <a:cs typeface="Calibri" charset="0"/>
                        </a:rPr>
                        <a:t>Canada</a:t>
                      </a:r>
                      <a:endParaRPr lang="en-US" sz="1600" b="0" dirty="0">
                        <a:effectLst/>
                        <a:latin typeface="Calibri" charset="0"/>
                        <a:ea typeface="Calibri" charset="0"/>
                        <a:cs typeface="Calibri" charset="0"/>
                      </a:endParaRPr>
                    </a:p>
                  </a:txBody>
                  <a:tcPr marL="68580" marR="68580" marT="0" marB="0"/>
                </a:tc>
                <a:tc>
                  <a:txBody>
                    <a:bodyPr/>
                    <a:lstStyle/>
                    <a:p>
                      <a:pPr>
                        <a:spcAft>
                          <a:spcPts val="0"/>
                        </a:spcAft>
                      </a:pPr>
                      <a:r>
                        <a:rPr lang="en-US" sz="1600" b="0" dirty="0">
                          <a:solidFill>
                            <a:srgbClr val="000000"/>
                          </a:solidFill>
                          <a:effectLst/>
                          <a:latin typeface="Calibri" charset="0"/>
                          <a:ea typeface="Calibri" charset="0"/>
                          <a:cs typeface="Calibri" charset="0"/>
                        </a:rPr>
                        <a:t>Chile</a:t>
                      </a:r>
                      <a:endParaRPr lang="en-US" sz="1600" b="0" dirty="0">
                        <a:effectLst/>
                        <a:latin typeface="Calibri" charset="0"/>
                        <a:ea typeface="Calibri" charset="0"/>
                        <a:cs typeface="Calibri" charset="0"/>
                      </a:endParaRPr>
                    </a:p>
                  </a:txBody>
                  <a:tcPr marL="68580" marR="68580" marT="0" marB="0"/>
                </a:tc>
                <a:tc>
                  <a:txBody>
                    <a:bodyPr/>
                    <a:lstStyle/>
                    <a:p>
                      <a:pPr>
                        <a:spcAft>
                          <a:spcPts val="0"/>
                        </a:spcAft>
                      </a:pPr>
                      <a:r>
                        <a:rPr lang="en-US" sz="1600" b="0" dirty="0">
                          <a:solidFill>
                            <a:srgbClr val="000000"/>
                          </a:solidFill>
                          <a:effectLst/>
                          <a:latin typeface="Calibri" charset="0"/>
                          <a:ea typeface="Calibri" charset="0"/>
                          <a:cs typeface="Calibri" charset="0"/>
                        </a:rPr>
                        <a:t>Germany</a:t>
                      </a:r>
                      <a:endParaRPr lang="en-US" sz="1600" b="0" dirty="0">
                        <a:effectLst/>
                        <a:latin typeface="Calibri" charset="0"/>
                        <a:ea typeface="Calibri" charset="0"/>
                        <a:cs typeface="Calibri" charset="0"/>
                      </a:endParaRPr>
                    </a:p>
                  </a:txBody>
                  <a:tcPr marL="68580" marR="68580" marT="0" marB="0"/>
                </a:tc>
                <a:tc>
                  <a:txBody>
                    <a:bodyPr/>
                    <a:lstStyle/>
                    <a:p>
                      <a:pPr>
                        <a:spcAft>
                          <a:spcPts val="0"/>
                        </a:spcAft>
                      </a:pPr>
                      <a:r>
                        <a:rPr lang="en-US" sz="1600" b="0" dirty="0">
                          <a:solidFill>
                            <a:srgbClr val="000000"/>
                          </a:solidFill>
                          <a:effectLst/>
                          <a:latin typeface="Calibri" charset="0"/>
                          <a:ea typeface="Calibri" charset="0"/>
                          <a:cs typeface="Calibri" charset="0"/>
                        </a:rPr>
                        <a:t>Iceland</a:t>
                      </a:r>
                      <a:endParaRPr lang="en-US" sz="1600" b="0" dirty="0">
                        <a:effectLst/>
                        <a:latin typeface="Calibri" charset="0"/>
                        <a:ea typeface="Calibri" charset="0"/>
                        <a:cs typeface="Calibri" charset="0"/>
                      </a:endParaRPr>
                    </a:p>
                  </a:txBody>
                  <a:tcPr marL="68580" marR="68580" marT="0" marB="0"/>
                </a:tc>
                <a:extLst>
                  <a:ext uri="{0D108BD9-81ED-4DB2-BD59-A6C34878D82A}">
                    <a16:rowId xmlns:a16="http://schemas.microsoft.com/office/drawing/2014/main" xmlns="" val="10000"/>
                  </a:ext>
                </a:extLst>
              </a:tr>
              <a:tr h="370840">
                <a:tc>
                  <a:txBody>
                    <a:bodyPr/>
                    <a:lstStyle/>
                    <a:p>
                      <a:r>
                        <a:rPr lang="en-US" sz="1600" baseline="0" dirty="0">
                          <a:latin typeface="Calibri" charset="0"/>
                          <a:ea typeface="Calibri" charset="0"/>
                          <a:cs typeface="Calibri" charset="0"/>
                        </a:rPr>
                        <a:t>n (%) </a:t>
                      </a:r>
                      <a:r>
                        <a:rPr lang="en-US" sz="1600" dirty="0">
                          <a:latin typeface="Calibri" charset="0"/>
                          <a:ea typeface="Calibri" charset="0"/>
                          <a:cs typeface="Calibri" charset="0"/>
                        </a:rPr>
                        <a:t>Female</a:t>
                      </a:r>
                      <a:r>
                        <a:rPr lang="en-US" sz="1600" baseline="0" dirty="0">
                          <a:latin typeface="Calibri" charset="0"/>
                          <a:ea typeface="Calibri" charset="0"/>
                          <a:cs typeface="Calibri" charset="0"/>
                        </a:rPr>
                        <a:t> *</a:t>
                      </a:r>
                      <a:endParaRPr lang="en-US" sz="1600" dirty="0">
                        <a:latin typeface="Calibri" charset="0"/>
                        <a:ea typeface="Calibri" charset="0"/>
                        <a:cs typeface="Calibri" charset="0"/>
                      </a:endParaRPr>
                    </a:p>
                  </a:txBody>
                  <a:tcPr/>
                </a:tc>
                <a:tc>
                  <a:txBody>
                    <a:bodyPr/>
                    <a:lstStyle/>
                    <a:p>
                      <a:r>
                        <a:rPr lang="en-US" sz="1200" dirty="0">
                          <a:latin typeface="Calibri" charset="0"/>
                          <a:ea typeface="Calibri" charset="0"/>
                          <a:cs typeface="Calibri" charset="0"/>
                        </a:rPr>
                        <a:t>3729 (78.6)</a:t>
                      </a:r>
                    </a:p>
                  </a:txBody>
                  <a:tcPr/>
                </a:tc>
                <a:tc>
                  <a:txBody>
                    <a:bodyPr/>
                    <a:lstStyle/>
                    <a:p>
                      <a:r>
                        <a:rPr lang="en-US" sz="1200" dirty="0">
                          <a:latin typeface="Calibri" charset="0"/>
                          <a:ea typeface="Calibri" charset="0"/>
                          <a:cs typeface="Calibri" charset="0"/>
                        </a:rPr>
                        <a:t>577 (75.1)</a:t>
                      </a:r>
                    </a:p>
                  </a:txBody>
                  <a:tcPr/>
                </a:tc>
                <a:tc>
                  <a:txBody>
                    <a:bodyPr/>
                    <a:lstStyle/>
                    <a:p>
                      <a:r>
                        <a:rPr lang="en-US" sz="1200" dirty="0">
                          <a:latin typeface="Calibri" charset="0"/>
                          <a:ea typeface="Calibri" charset="0"/>
                          <a:cs typeface="Calibri" charset="0"/>
                        </a:rPr>
                        <a:t>370 (83.9)</a:t>
                      </a:r>
                    </a:p>
                  </a:txBody>
                  <a:tcPr/>
                </a:tc>
                <a:tc>
                  <a:txBody>
                    <a:bodyPr/>
                    <a:lstStyle/>
                    <a:p>
                      <a:r>
                        <a:rPr lang="en-US" sz="1200" dirty="0">
                          <a:latin typeface="Calibri" charset="0"/>
                          <a:ea typeface="Calibri" charset="0"/>
                          <a:cs typeface="Calibri" charset="0"/>
                        </a:rPr>
                        <a:t>320 (89.4)</a:t>
                      </a:r>
                    </a:p>
                  </a:txBody>
                  <a:tcPr/>
                </a:tc>
                <a:tc>
                  <a:txBody>
                    <a:bodyPr/>
                    <a:lstStyle/>
                    <a:p>
                      <a:r>
                        <a:rPr lang="en-US" sz="1200" dirty="0">
                          <a:latin typeface="Calibri" charset="0"/>
                          <a:ea typeface="Calibri" charset="0"/>
                          <a:cs typeface="Calibri" charset="0"/>
                        </a:rPr>
                        <a:t>389 (74.1)</a:t>
                      </a:r>
                    </a:p>
                  </a:txBody>
                  <a:tcPr/>
                </a:tc>
                <a:tc>
                  <a:txBody>
                    <a:bodyPr/>
                    <a:lstStyle/>
                    <a:p>
                      <a:r>
                        <a:rPr lang="en-US" sz="1200" dirty="0">
                          <a:latin typeface="Calibri" charset="0"/>
                          <a:ea typeface="Calibri" charset="0"/>
                          <a:cs typeface="Calibri" charset="0"/>
                        </a:rPr>
                        <a:t>206 (76.6)</a:t>
                      </a:r>
                    </a:p>
                  </a:txBody>
                  <a:tcPr/>
                </a:tc>
                <a:tc>
                  <a:txBody>
                    <a:bodyPr/>
                    <a:lstStyle/>
                    <a:p>
                      <a:r>
                        <a:rPr lang="en-US" sz="1200" dirty="0">
                          <a:latin typeface="Calibri" charset="0"/>
                          <a:ea typeface="Calibri" charset="0"/>
                          <a:cs typeface="Calibri" charset="0"/>
                        </a:rPr>
                        <a:t>484 (62.6)</a:t>
                      </a:r>
                    </a:p>
                  </a:txBody>
                  <a:tcPr/>
                </a:tc>
                <a:tc>
                  <a:txBody>
                    <a:bodyPr/>
                    <a:lstStyle/>
                    <a:p>
                      <a:r>
                        <a:rPr lang="en-US" sz="1200" dirty="0">
                          <a:latin typeface="Calibri" charset="0"/>
                          <a:ea typeface="Calibri" charset="0"/>
                          <a:cs typeface="Calibri" charset="0"/>
                        </a:rPr>
                        <a:t>854 (86.6)</a:t>
                      </a:r>
                    </a:p>
                  </a:txBody>
                  <a:tcPr/>
                </a:tc>
                <a:tc>
                  <a:txBody>
                    <a:bodyPr/>
                    <a:lstStyle/>
                    <a:p>
                      <a:r>
                        <a:rPr lang="en-US" sz="1200" dirty="0">
                          <a:latin typeface="Calibri" charset="0"/>
                          <a:ea typeface="Calibri" charset="0"/>
                          <a:cs typeface="Calibri" charset="0"/>
                        </a:rPr>
                        <a:t>520 (84.8)</a:t>
                      </a:r>
                    </a:p>
                  </a:txBody>
                  <a:tcPr/>
                </a:tc>
                <a:extLst>
                  <a:ext uri="{0D108BD9-81ED-4DB2-BD59-A6C34878D82A}">
                    <a16:rowId xmlns:a16="http://schemas.microsoft.com/office/drawing/2014/main" xmlns="" val="10001"/>
                  </a:ext>
                </a:extLst>
              </a:tr>
              <a:tr h="370840">
                <a:tc>
                  <a:txBody>
                    <a:bodyPr/>
                    <a:lstStyle/>
                    <a:p>
                      <a:r>
                        <a:rPr lang="en-US" sz="1600" dirty="0">
                          <a:latin typeface="Calibri" charset="0"/>
                          <a:ea typeface="Calibri" charset="0"/>
                          <a:cs typeface="Calibri" charset="0"/>
                        </a:rPr>
                        <a:t>n (%)  Born in</a:t>
                      </a:r>
                      <a:r>
                        <a:rPr lang="en-US" sz="1600" baseline="0" dirty="0">
                          <a:latin typeface="Calibri" charset="0"/>
                          <a:ea typeface="Calibri" charset="0"/>
                          <a:cs typeface="Calibri" charset="0"/>
                        </a:rPr>
                        <a:t> survey country</a:t>
                      </a:r>
                      <a:endParaRPr lang="en-US" sz="1600" dirty="0">
                        <a:latin typeface="Calibri" charset="0"/>
                        <a:ea typeface="Calibri" charset="0"/>
                        <a:cs typeface="Calibri" charset="0"/>
                      </a:endParaRPr>
                    </a:p>
                  </a:txBody>
                  <a:tcPr/>
                </a:tc>
                <a:tc>
                  <a:txBody>
                    <a:bodyPr/>
                    <a:lstStyle/>
                    <a:p>
                      <a:r>
                        <a:rPr lang="en-US" sz="1200" dirty="0">
                          <a:latin typeface="Calibri" charset="0"/>
                          <a:ea typeface="Calibri" charset="0"/>
                          <a:cs typeface="Calibri" charset="0"/>
                        </a:rPr>
                        <a:t>3964 (83.3)</a:t>
                      </a:r>
                    </a:p>
                  </a:txBody>
                  <a:tcPr/>
                </a:tc>
                <a:tc>
                  <a:txBody>
                    <a:bodyPr/>
                    <a:lstStyle/>
                    <a:p>
                      <a:r>
                        <a:rPr lang="en-US" sz="1200" dirty="0">
                          <a:latin typeface="Calibri" charset="0"/>
                          <a:ea typeface="Calibri" charset="0"/>
                          <a:cs typeface="Calibri" charset="0"/>
                        </a:rPr>
                        <a:t>530 (67.3)</a:t>
                      </a:r>
                    </a:p>
                  </a:txBody>
                  <a:tcPr/>
                </a:tc>
                <a:tc>
                  <a:txBody>
                    <a:bodyPr/>
                    <a:lstStyle/>
                    <a:p>
                      <a:r>
                        <a:rPr lang="en-US" sz="1200" dirty="0">
                          <a:latin typeface="Calibri" charset="0"/>
                          <a:ea typeface="Calibri" charset="0"/>
                          <a:cs typeface="Calibri" charset="0"/>
                        </a:rPr>
                        <a:t>272 (61.4)</a:t>
                      </a:r>
                    </a:p>
                  </a:txBody>
                  <a:tcPr/>
                </a:tc>
                <a:tc>
                  <a:txBody>
                    <a:bodyPr/>
                    <a:lstStyle/>
                    <a:p>
                      <a:r>
                        <a:rPr lang="en-US" sz="1200" dirty="0">
                          <a:latin typeface="Calibri" charset="0"/>
                          <a:ea typeface="Calibri" charset="0"/>
                          <a:cs typeface="Calibri" charset="0"/>
                        </a:rPr>
                        <a:t>319 (89.1)</a:t>
                      </a:r>
                    </a:p>
                  </a:txBody>
                  <a:tcPr/>
                </a:tc>
                <a:tc>
                  <a:txBody>
                    <a:bodyPr/>
                    <a:lstStyle/>
                    <a:p>
                      <a:r>
                        <a:rPr lang="en-US" sz="1200" dirty="0">
                          <a:latin typeface="Calibri" charset="0"/>
                          <a:ea typeface="Calibri" charset="0"/>
                          <a:cs typeface="Calibri" charset="0"/>
                        </a:rPr>
                        <a:t>479 (88.5)</a:t>
                      </a:r>
                    </a:p>
                  </a:txBody>
                  <a:tcPr/>
                </a:tc>
                <a:tc>
                  <a:txBody>
                    <a:bodyPr/>
                    <a:lstStyle/>
                    <a:p>
                      <a:r>
                        <a:rPr lang="en-US" sz="1200" dirty="0">
                          <a:latin typeface="Calibri" charset="0"/>
                          <a:ea typeface="Calibri" charset="0"/>
                          <a:cs typeface="Calibri" charset="0"/>
                        </a:rPr>
                        <a:t>211 (78.4)</a:t>
                      </a:r>
                    </a:p>
                  </a:txBody>
                  <a:tcPr/>
                </a:tc>
                <a:tc>
                  <a:txBody>
                    <a:bodyPr/>
                    <a:lstStyle/>
                    <a:p>
                      <a:r>
                        <a:rPr lang="en-US" sz="1200" dirty="0">
                          <a:latin typeface="Calibri" charset="0"/>
                          <a:ea typeface="Calibri" charset="0"/>
                          <a:cs typeface="Calibri" charset="0"/>
                        </a:rPr>
                        <a:t>666 (86.2)</a:t>
                      </a:r>
                    </a:p>
                  </a:txBody>
                  <a:tcPr/>
                </a:tc>
                <a:tc>
                  <a:txBody>
                    <a:bodyPr/>
                    <a:lstStyle/>
                    <a:p>
                      <a:r>
                        <a:rPr lang="en-US" sz="1200" dirty="0">
                          <a:latin typeface="Calibri" charset="0"/>
                          <a:ea typeface="Calibri" charset="0"/>
                          <a:cs typeface="Calibri" charset="0"/>
                        </a:rPr>
                        <a:t>936 (94.8)</a:t>
                      </a:r>
                    </a:p>
                  </a:txBody>
                  <a:tcPr/>
                </a:tc>
                <a:tc>
                  <a:txBody>
                    <a:bodyPr/>
                    <a:lstStyle/>
                    <a:p>
                      <a:r>
                        <a:rPr lang="en-US" sz="1200" dirty="0">
                          <a:latin typeface="Calibri" charset="0"/>
                          <a:ea typeface="Calibri" charset="0"/>
                          <a:cs typeface="Calibri" charset="0"/>
                        </a:rPr>
                        <a:t>561</a:t>
                      </a:r>
                      <a:r>
                        <a:rPr lang="en-US" sz="1200" baseline="0" dirty="0">
                          <a:latin typeface="Calibri" charset="0"/>
                          <a:ea typeface="Calibri" charset="0"/>
                          <a:cs typeface="Calibri" charset="0"/>
                        </a:rPr>
                        <a:t> (91.2)</a:t>
                      </a:r>
                      <a:endParaRPr lang="en-US" sz="1200" dirty="0">
                        <a:latin typeface="Calibri" charset="0"/>
                        <a:ea typeface="Calibri" charset="0"/>
                        <a:cs typeface="Calibri" charset="0"/>
                      </a:endParaRPr>
                    </a:p>
                  </a:txBody>
                  <a:tcPr/>
                </a:tc>
                <a:extLst>
                  <a:ext uri="{0D108BD9-81ED-4DB2-BD59-A6C34878D82A}">
                    <a16:rowId xmlns:a16="http://schemas.microsoft.com/office/drawing/2014/main" xmlns="" val="10003"/>
                  </a:ext>
                </a:extLst>
              </a:tr>
              <a:tr h="370840">
                <a:tc>
                  <a:txBody>
                    <a:bodyPr/>
                    <a:lstStyle/>
                    <a:p>
                      <a:r>
                        <a:rPr lang="en-US" sz="1600" baseline="0" dirty="0">
                          <a:latin typeface="Calibri" charset="0"/>
                          <a:ea typeface="Calibri" charset="0"/>
                          <a:cs typeface="Calibri" charset="0"/>
                        </a:rPr>
                        <a:t> Mean Age</a:t>
                      </a:r>
                      <a:endParaRPr lang="en-US" sz="1600" dirty="0">
                        <a:latin typeface="Calibri" charset="0"/>
                        <a:ea typeface="Calibri" charset="0"/>
                        <a:cs typeface="Calibri" charset="0"/>
                      </a:endParaRPr>
                    </a:p>
                  </a:txBody>
                  <a:tcPr/>
                </a:tc>
                <a:tc>
                  <a:txBody>
                    <a:bodyPr/>
                    <a:lstStyle/>
                    <a:p>
                      <a:r>
                        <a:rPr lang="en-US" sz="1200" dirty="0">
                          <a:latin typeface="Calibri" charset="0"/>
                          <a:ea typeface="Calibri" charset="0"/>
                          <a:cs typeface="Calibri" charset="0"/>
                        </a:rPr>
                        <a:t>23</a:t>
                      </a:r>
                    </a:p>
                  </a:txBody>
                  <a:tcPr/>
                </a:tc>
                <a:tc>
                  <a:txBody>
                    <a:bodyPr/>
                    <a:lstStyle/>
                    <a:p>
                      <a:r>
                        <a:rPr lang="en-US" sz="1200" dirty="0">
                          <a:latin typeface="Calibri" charset="0"/>
                          <a:ea typeface="Calibri" charset="0"/>
                          <a:cs typeface="Calibri" charset="0"/>
                        </a:rPr>
                        <a:t>22</a:t>
                      </a:r>
                    </a:p>
                  </a:txBody>
                  <a:tcPr/>
                </a:tc>
                <a:tc>
                  <a:txBody>
                    <a:bodyPr/>
                    <a:lstStyle/>
                    <a:p>
                      <a:r>
                        <a:rPr lang="en-US" sz="1200" dirty="0">
                          <a:latin typeface="Calibri" charset="0"/>
                          <a:ea typeface="Calibri" charset="0"/>
                          <a:cs typeface="Calibri" charset="0"/>
                        </a:rPr>
                        <a:t>22</a:t>
                      </a:r>
                    </a:p>
                  </a:txBody>
                  <a:tcPr/>
                </a:tc>
                <a:tc>
                  <a:txBody>
                    <a:bodyPr/>
                    <a:lstStyle/>
                    <a:p>
                      <a:r>
                        <a:rPr lang="en-US" sz="1200" dirty="0">
                          <a:latin typeface="Calibri" charset="0"/>
                          <a:ea typeface="Calibri" charset="0"/>
                          <a:cs typeface="Calibri" charset="0"/>
                        </a:rPr>
                        <a:t>23</a:t>
                      </a:r>
                    </a:p>
                  </a:txBody>
                  <a:tcPr/>
                </a:tc>
                <a:tc>
                  <a:txBody>
                    <a:bodyPr/>
                    <a:lstStyle/>
                    <a:p>
                      <a:r>
                        <a:rPr lang="en-US" sz="1200" dirty="0">
                          <a:latin typeface="Calibri" charset="0"/>
                          <a:ea typeface="Calibri" charset="0"/>
                          <a:cs typeface="Calibri" charset="0"/>
                        </a:rPr>
                        <a:t>20</a:t>
                      </a:r>
                    </a:p>
                  </a:txBody>
                  <a:tcPr/>
                </a:tc>
                <a:tc>
                  <a:txBody>
                    <a:bodyPr/>
                    <a:lstStyle/>
                    <a:p>
                      <a:r>
                        <a:rPr lang="en-US" sz="1200" dirty="0">
                          <a:latin typeface="Calibri" charset="0"/>
                          <a:ea typeface="Calibri" charset="0"/>
                          <a:cs typeface="Calibri" charset="0"/>
                        </a:rPr>
                        <a:t>23</a:t>
                      </a:r>
                    </a:p>
                  </a:txBody>
                  <a:tcPr/>
                </a:tc>
                <a:tc>
                  <a:txBody>
                    <a:bodyPr/>
                    <a:lstStyle/>
                    <a:p>
                      <a:r>
                        <a:rPr lang="en-US" sz="1200" dirty="0">
                          <a:latin typeface="Calibri" charset="0"/>
                          <a:ea typeface="Calibri" charset="0"/>
                          <a:cs typeface="Calibri" charset="0"/>
                        </a:rPr>
                        <a:t>28</a:t>
                      </a:r>
                    </a:p>
                  </a:txBody>
                  <a:tcPr/>
                </a:tc>
                <a:tc>
                  <a:txBody>
                    <a:bodyPr/>
                    <a:lstStyle/>
                    <a:p>
                      <a:r>
                        <a:rPr lang="en-US" sz="1200" dirty="0">
                          <a:latin typeface="Calibri" charset="0"/>
                          <a:ea typeface="Calibri" charset="0"/>
                          <a:cs typeface="Calibri" charset="0"/>
                        </a:rPr>
                        <a:t>23</a:t>
                      </a:r>
                    </a:p>
                  </a:txBody>
                  <a:tcPr/>
                </a:tc>
                <a:tc>
                  <a:txBody>
                    <a:bodyPr/>
                    <a:lstStyle/>
                    <a:p>
                      <a:r>
                        <a:rPr lang="en-US" sz="1200" dirty="0">
                          <a:latin typeface="Calibri" charset="0"/>
                          <a:ea typeface="Calibri" charset="0"/>
                          <a:cs typeface="Calibri" charset="0"/>
                        </a:rPr>
                        <a:t>23</a:t>
                      </a:r>
                    </a:p>
                  </a:txBody>
                  <a:tcPr/>
                </a:tc>
                <a:extLst>
                  <a:ext uri="{0D108BD9-81ED-4DB2-BD59-A6C34878D82A}">
                    <a16:rowId xmlns:a16="http://schemas.microsoft.com/office/drawing/2014/main" xmlns="" val="10004"/>
                  </a:ext>
                </a:extLst>
              </a:tr>
            </a:tbl>
          </a:graphicData>
        </a:graphic>
      </p:graphicFrame>
      <p:graphicFrame>
        <p:nvGraphicFramePr>
          <p:cNvPr id="6" name="Content Placeholder 3">
            <a:extLst>
              <a:ext uri="{FF2B5EF4-FFF2-40B4-BE49-F238E27FC236}">
                <a16:creationId xmlns:a16="http://schemas.microsoft.com/office/drawing/2014/main" xmlns="" id="{B4E827C1-EAE6-5241-877B-1AA1495539D3}"/>
              </a:ext>
            </a:extLst>
          </p:cNvPr>
          <p:cNvGraphicFramePr>
            <a:graphicFrameLocks/>
          </p:cNvGraphicFramePr>
          <p:nvPr>
            <p:extLst>
              <p:ext uri="{D42A27DB-BD31-4B8C-83A1-F6EECF244321}">
                <p14:modId xmlns:p14="http://schemas.microsoft.com/office/powerpoint/2010/main" val="2565881191"/>
              </p:ext>
            </p:extLst>
          </p:nvPr>
        </p:nvGraphicFramePr>
        <p:xfrm>
          <a:off x="1250950" y="3300760"/>
          <a:ext cx="10179050" cy="31557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850098"/>
      </p:ext>
    </p:extLst>
  </p:cSld>
  <p:clrMapOvr>
    <a:masterClrMapping/>
  </p:clrMapOvr>
  <mc:AlternateContent xmlns:mc="http://schemas.openxmlformats.org/markup-compatibility/2006" xmlns:p14="http://schemas.microsoft.com/office/powerpoint/2010/main">
    <mc:Choice Requires="p14">
      <p:transition spd="slow" p14:dur="2000" advTm="72385"/>
    </mc:Choice>
    <mc:Fallback xmlns="">
      <p:transition spd="slow" advTm="72385"/>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35082</TotalTime>
  <Words>1741</Words>
  <Application>Microsoft Office PowerPoint</Application>
  <PresentationFormat>Widescreen</PresentationFormat>
  <Paragraphs>284</Paragraphs>
  <Slides>20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Gill Sans MT</vt:lpstr>
      <vt:lpstr>Impact</vt:lpstr>
      <vt:lpstr>Times New Roman</vt:lpstr>
      <vt:lpstr>Badge</vt:lpstr>
      <vt:lpstr>A survey of consumer preferences for midwifery care, place of birth and normal birth, prior to pregnancy in eight high-income countries.</vt:lpstr>
      <vt:lpstr>International study</vt:lpstr>
      <vt:lpstr>International team- Country Leads </vt:lpstr>
      <vt:lpstr>normal birth and midwifery care</vt:lpstr>
      <vt:lpstr>PowerPoint Presentation</vt:lpstr>
      <vt:lpstr>COLLABORATIVE DEVELOPMENT of Data ANALYSIS PLAN</vt:lpstr>
      <vt:lpstr>research questions </vt:lpstr>
      <vt:lpstr>Exclusion criteria</vt:lpstr>
      <vt:lpstr>SAMPLE CHARACTERISTICS</vt:lpstr>
      <vt:lpstr>Description of key indicators</vt:lpstr>
      <vt:lpstr>Description of key indicators</vt:lpstr>
      <vt:lpstr>PREFERENCES FOR MIDWIFERY CARE</vt:lpstr>
      <vt:lpstr>Preferences for midwifery-led care </vt:lpstr>
      <vt:lpstr>Preferences for midwives related to national rates of MW attended births </vt:lpstr>
      <vt:lpstr>PREFERENCES FOR community Based BIRTH</vt:lpstr>
      <vt:lpstr>Place of birth Preferences</vt:lpstr>
      <vt:lpstr>Preferences for HOME BIRTH Related to national HOME BIRTH rates</vt:lpstr>
      <vt:lpstr>PREFERENCES FOR NORMAL BIRTH</vt:lpstr>
      <vt:lpstr>Normal birth intentions (Standard cohort)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Kathrin Stoll</dc:creator>
  <cp:lastModifiedBy>Tracey Mason</cp:lastModifiedBy>
  <cp:revision>138</cp:revision>
  <dcterms:created xsi:type="dcterms:W3CDTF">2016-04-21T04:45:46Z</dcterms:created>
  <dcterms:modified xsi:type="dcterms:W3CDTF">2018-04-20T19:28:33Z</dcterms:modified>
</cp:coreProperties>
</file>