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5"/>
  </p:notesMasterIdLst>
  <p:sldIdLst>
    <p:sldId id="256" r:id="rId2"/>
    <p:sldId id="258" r:id="rId3"/>
    <p:sldId id="279" r:id="rId4"/>
    <p:sldId id="281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282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280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A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73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butler:Desktop:MATRIEX-Q%20Presentations:Matrix_Q_Excel_V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multiLvlStrRef>
              <c:f>'QA Analysis'!$B$37:$C$49</c:f>
              <c:multiLvlStrCache>
                <c:ptCount val="13"/>
                <c:lvl>
                  <c:pt idx="0">
                    <c:v>Solo </c:v>
                  </c:pt>
                  <c:pt idx="1">
                    <c:v>Midwifery group practice</c:v>
                  </c:pt>
                  <c:pt idx="2">
                    <c:v>Multidisciplinary Collaborative group practice</c:v>
                  </c:pt>
                  <c:pt idx="3">
                    <c:v>Locum/ temporary</c:v>
                  </c:pt>
                  <c:pt idx="4">
                    <c:v>Administrative and/or academic</c:v>
                  </c:pt>
                  <c:pt idx="5">
                    <c:v>Urban </c:v>
                  </c:pt>
                  <c:pt idx="6">
                    <c:v>Rural</c:v>
                  </c:pt>
                  <c:pt idx="7">
                    <c:v>Mixed</c:v>
                  </c:pt>
                  <c:pt idx="8">
                    <c:v>Remote</c:v>
                  </c:pt>
                  <c:pt idx="9">
                    <c:v>5 years or less</c:v>
                  </c:pt>
                  <c:pt idx="10">
                    <c:v>6 to 10 years</c:v>
                  </c:pt>
                  <c:pt idx="11">
                    <c:v>11 to 20 years</c:v>
                  </c:pt>
                  <c:pt idx="12">
                    <c:v>More than 20 years</c:v>
                  </c:pt>
                </c:lvl>
                <c:lvl>
                  <c:pt idx="0">
                    <c:v>Current role</c:v>
                  </c:pt>
                  <c:pt idx="5">
                    <c:v>Practice location</c:v>
                  </c:pt>
                  <c:pt idx="9">
                    <c:v>Years experience</c:v>
                  </c:pt>
                </c:lvl>
              </c:multiLvlStrCache>
            </c:multiLvlStrRef>
          </c:cat>
          <c:val>
            <c:numRef>
              <c:f>'QA Analysis'!$D$37:$D$49</c:f>
              <c:numCache>
                <c:formatCode>0.0</c:formatCode>
                <c:ptCount val="13"/>
                <c:pt idx="0">
                  <c:v>17.543859649122798</c:v>
                </c:pt>
                <c:pt idx="1">
                  <c:v>63.15789473684206</c:v>
                </c:pt>
                <c:pt idx="2">
                  <c:v>15.789473684210527</c:v>
                </c:pt>
                <c:pt idx="3">
                  <c:v>10.526315789473678</c:v>
                </c:pt>
                <c:pt idx="4">
                  <c:v>8.7719298245614006</c:v>
                </c:pt>
                <c:pt idx="5">
                  <c:v>68.421052631578945</c:v>
                </c:pt>
                <c:pt idx="6">
                  <c:v>12.28070175438596</c:v>
                </c:pt>
                <c:pt idx="7">
                  <c:v>17.543859649122798</c:v>
                </c:pt>
                <c:pt idx="8">
                  <c:v>1.7543859649122806</c:v>
                </c:pt>
                <c:pt idx="9">
                  <c:v>38.596491228070178</c:v>
                </c:pt>
                <c:pt idx="10">
                  <c:v>22.807017543859651</c:v>
                </c:pt>
                <c:pt idx="11">
                  <c:v>19.298245614035086</c:v>
                </c:pt>
                <c:pt idx="12">
                  <c:v>19.298245614035086</c:v>
                </c:pt>
              </c:numCache>
            </c:numRef>
          </c:val>
        </c:ser>
        <c:dLbls>
          <c:showVal val="1"/>
        </c:dLbls>
        <c:overlap val="-25"/>
        <c:axId val="76480512"/>
        <c:axId val="76482048"/>
      </c:barChart>
      <c:catAx>
        <c:axId val="76480512"/>
        <c:scaling>
          <c:orientation val="minMax"/>
        </c:scaling>
        <c:axPos val="l"/>
        <c:majorTickMark val="none"/>
        <c:tickLblPos val="nextTo"/>
        <c:crossAx val="76482048"/>
        <c:crosses val="autoZero"/>
        <c:auto val="1"/>
        <c:lblAlgn val="ctr"/>
        <c:lblOffset val="100"/>
      </c:catAx>
      <c:valAx>
        <c:axId val="76482048"/>
        <c:scaling>
          <c:orientation val="minMax"/>
        </c:scaling>
        <c:delete val="1"/>
        <c:axPos val="b"/>
        <c:numFmt formatCode="0.0" sourceLinked="1"/>
        <c:tickLblPos val="nextTo"/>
        <c:crossAx val="7648051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multiLvlStrRef>
              <c:f>'QA Analysis'!$F$2:$G$18</c:f>
              <c:multiLvlStrCache>
                <c:ptCount val="17"/>
                <c:lvl>
                  <c:pt idx="0">
                    <c:v>Bachelor’s degree</c:v>
                  </c:pt>
                  <c:pt idx="1">
                    <c:v>Master’s degree    </c:v>
                  </c:pt>
                  <c:pt idx="2">
                    <c:v>Certificate or Diploma</c:v>
                  </c:pt>
                  <c:pt idx="3">
                    <c:v>PhD or equivalent</c:v>
                  </c:pt>
                  <c:pt idx="4">
                    <c:v>Other</c:v>
                  </c:pt>
                  <c:pt idx="6">
                    <c:v>Yes</c:v>
                  </c:pt>
                  <c:pt idx="7">
                    <c:v>No</c:v>
                  </c:pt>
                  <c:pt idx="9">
                    <c:v>Lectures or workshops</c:v>
                  </c:pt>
                  <c:pt idx="10">
                    <c:v>Examinations or assignments</c:v>
                  </c:pt>
                  <c:pt idx="11">
                    <c:v>Working on a research project</c:v>
                  </c:pt>
                  <c:pt idx="12">
                    <c:v>Mentorship or supervision</c:v>
                  </c:pt>
                  <c:pt idx="13">
                    <c:v>On-line learning</c:v>
                  </c:pt>
                  <c:pt idx="15">
                    <c:v> Yes</c:v>
                  </c:pt>
                  <c:pt idx="16">
                    <c:v>No</c:v>
                  </c:pt>
                </c:lvl>
                <c:lvl>
                  <c:pt idx="0">
                    <c:v>Highest academic qualification</c:v>
                  </c:pt>
                  <c:pt idx="6">
                    <c:v>Formal research training to date?</c:v>
                  </c:pt>
                  <c:pt idx="9">
                    <c:v>Types of research training</c:v>
                  </c:pt>
                  <c:pt idx="15">
                    <c:v>Towards academic degree?</c:v>
                  </c:pt>
                </c:lvl>
              </c:multiLvlStrCache>
            </c:multiLvlStrRef>
          </c:cat>
          <c:val>
            <c:numRef>
              <c:f>'QA Analysis'!$H$2:$H$18</c:f>
              <c:numCache>
                <c:formatCode>0.0</c:formatCode>
                <c:ptCount val="17"/>
                <c:pt idx="0">
                  <c:v>61.403508771929829</c:v>
                </c:pt>
                <c:pt idx="1">
                  <c:v>22.807017543859651</c:v>
                </c:pt>
                <c:pt idx="2">
                  <c:v>12.28070175438596</c:v>
                </c:pt>
                <c:pt idx="3">
                  <c:v>1.7543859649122804</c:v>
                </c:pt>
                <c:pt idx="4">
                  <c:v>1.7543859649122804</c:v>
                </c:pt>
                <c:pt idx="6">
                  <c:v>84.210526315789465</c:v>
                </c:pt>
                <c:pt idx="7">
                  <c:v>15.789473684210527</c:v>
                </c:pt>
                <c:pt idx="9">
                  <c:v>75.438596491228068</c:v>
                </c:pt>
                <c:pt idx="10">
                  <c:v>73.684210526315809</c:v>
                </c:pt>
                <c:pt idx="11">
                  <c:v>63.15789473684206</c:v>
                </c:pt>
                <c:pt idx="12">
                  <c:v>45.614035087719287</c:v>
                </c:pt>
                <c:pt idx="13">
                  <c:v>29.824561403508774</c:v>
                </c:pt>
                <c:pt idx="15">
                  <c:v>78.947368421052687</c:v>
                </c:pt>
                <c:pt idx="16">
                  <c:v>7.0175438596491215</c:v>
                </c:pt>
              </c:numCache>
            </c:numRef>
          </c:val>
        </c:ser>
        <c:dLbls>
          <c:showVal val="1"/>
        </c:dLbls>
        <c:overlap val="-25"/>
        <c:axId val="76502528"/>
        <c:axId val="76504064"/>
      </c:barChart>
      <c:catAx>
        <c:axId val="76502528"/>
        <c:scaling>
          <c:orientation val="maxMin"/>
        </c:scaling>
        <c:axPos val="l"/>
        <c:majorTickMark val="none"/>
        <c:tickLblPos val="nextTo"/>
        <c:crossAx val="76504064"/>
        <c:crosses val="autoZero"/>
        <c:auto val="1"/>
        <c:lblAlgn val="ctr"/>
        <c:lblOffset val="100"/>
      </c:catAx>
      <c:valAx>
        <c:axId val="76504064"/>
        <c:scaling>
          <c:orientation val="minMax"/>
        </c:scaling>
        <c:delete val="1"/>
        <c:axPos val="t"/>
        <c:numFmt formatCode="0.0" sourceLinked="1"/>
        <c:majorTickMark val="none"/>
        <c:tickLblPos val="nextTo"/>
        <c:crossAx val="7650252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multiLvlStrRef>
              <c:f>'QC Analysis'!$I$1:$J$18</c:f>
              <c:multiLvlStrCache>
                <c:ptCount val="18"/>
                <c:lvl>
                  <c:pt idx="1">
                    <c:v>No</c:v>
                  </c:pt>
                  <c:pt idx="2">
                    <c:v>Yes</c:v>
                  </c:pt>
                  <c:pt idx="4">
                    <c:v>Little free time</c:v>
                  </c:pt>
                  <c:pt idx="5">
                    <c:v>Lack of funding</c:v>
                  </c:pt>
                  <c:pt idx="6">
                    <c:v>Lack of support and guidance</c:v>
                  </c:pt>
                  <c:pt idx="7">
                    <c:v>Unsure of where to start</c:v>
                  </c:pt>
                  <c:pt idx="8">
                    <c:v>Lack of knowledge</c:v>
                  </c:pt>
                  <c:pt idx="9">
                    <c:v>Other</c:v>
                  </c:pt>
                  <c:pt idx="10">
                    <c:v>Lack of interest</c:v>
                  </c:pt>
                  <c:pt idx="11">
                    <c:v>Unsure of potential topics</c:v>
                  </c:pt>
                  <c:pt idx="13">
                    <c:v>Minimal</c:v>
                  </c:pt>
                  <c:pt idx="14">
                    <c:v>Acceptable</c:v>
                  </c:pt>
                  <c:pt idx="15">
                    <c:v>Good</c:v>
                  </c:pt>
                  <c:pt idx="16">
                    <c:v>Very good</c:v>
                  </c:pt>
                  <c:pt idx="17">
                    <c:v>Excellent</c:v>
                  </c:pt>
                </c:lvl>
                <c:lvl>
                  <c:pt idx="0">
                    <c:v>Actively engaged in research?</c:v>
                  </c:pt>
                  <c:pt idx="3">
                    <c:v>Factors prevent you from doing more research</c:v>
                  </c:pt>
                  <c:pt idx="12">
                    <c:v>Current research skill level   </c:v>
                  </c:pt>
                </c:lvl>
              </c:multiLvlStrCache>
            </c:multiLvlStrRef>
          </c:cat>
          <c:val>
            <c:numRef>
              <c:f>'QC Analysis'!$K$1:$K$18</c:f>
              <c:numCache>
                <c:formatCode>0.0</c:formatCode>
                <c:ptCount val="18"/>
                <c:pt idx="1">
                  <c:v>77.192982456140285</c:v>
                </c:pt>
                <c:pt idx="2">
                  <c:v>14.035087719298243</c:v>
                </c:pt>
                <c:pt idx="4">
                  <c:v>73.684210526315809</c:v>
                </c:pt>
                <c:pt idx="5">
                  <c:v>59.649122807017541</c:v>
                </c:pt>
                <c:pt idx="6">
                  <c:v>54.385964912280706</c:v>
                </c:pt>
                <c:pt idx="7">
                  <c:v>47.36842105263154</c:v>
                </c:pt>
                <c:pt idx="8">
                  <c:v>38.596491228070178</c:v>
                </c:pt>
                <c:pt idx="9">
                  <c:v>14.035087719298243</c:v>
                </c:pt>
                <c:pt idx="10">
                  <c:v>10.526315789473678</c:v>
                </c:pt>
                <c:pt idx="11">
                  <c:v>5.2631578947368416</c:v>
                </c:pt>
                <c:pt idx="13">
                  <c:v>40.350877192982409</c:v>
                </c:pt>
                <c:pt idx="14">
                  <c:v>33.333333333333329</c:v>
                </c:pt>
                <c:pt idx="15">
                  <c:v>17.543859649122798</c:v>
                </c:pt>
                <c:pt idx="16">
                  <c:v>1.7543859649122804</c:v>
                </c:pt>
                <c:pt idx="17">
                  <c:v>0</c:v>
                </c:pt>
              </c:numCache>
            </c:numRef>
          </c:val>
        </c:ser>
        <c:dLbls>
          <c:showVal val="1"/>
        </c:dLbls>
        <c:overlap val="-25"/>
        <c:axId val="77073024"/>
        <c:axId val="77074816"/>
      </c:barChart>
      <c:catAx>
        <c:axId val="77073024"/>
        <c:scaling>
          <c:orientation val="maxMin"/>
        </c:scaling>
        <c:axPos val="l"/>
        <c:majorTickMark val="none"/>
        <c:tickLblPos val="nextTo"/>
        <c:crossAx val="77074816"/>
        <c:crosses val="autoZero"/>
        <c:auto val="1"/>
        <c:lblAlgn val="ctr"/>
        <c:lblOffset val="100"/>
      </c:catAx>
      <c:valAx>
        <c:axId val="77074816"/>
        <c:scaling>
          <c:orientation val="minMax"/>
        </c:scaling>
        <c:delete val="1"/>
        <c:axPos val="t"/>
        <c:numFmt formatCode="General" sourceLinked="1"/>
        <c:majorTickMark val="none"/>
        <c:tickLblPos val="nextTo"/>
        <c:crossAx val="7707302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multiLvlStrRef>
              <c:f>'QC Analysis'!$I$78:$J$94</c:f>
              <c:multiLvlStrCache>
                <c:ptCount val="17"/>
                <c:lvl>
                  <c:pt idx="1">
                    <c:v>Designing a research project</c:v>
                  </c:pt>
                  <c:pt idx="2">
                    <c:v>Identifying a relevant research area/topic</c:v>
                  </c:pt>
                  <c:pt idx="3">
                    <c:v>Obtaining funding</c:v>
                  </c:pt>
                  <c:pt idx="4">
                    <c:v>Publishing a scientific article in a peer reviewed journal</c:v>
                  </c:pt>
                  <c:pt idx="5">
                    <c:v>I am not interested in research, or do not want to get involved</c:v>
                  </c:pt>
                  <c:pt idx="6">
                    <c:v>Other</c:v>
                  </c:pt>
                  <c:pt idx="7">
                    <c:v>Writing a popular scientific article</c:v>
                  </c:pt>
                  <c:pt idx="10">
                    <c:v>Working with a team to develop a research idea/project</c:v>
                  </c:pt>
                  <c:pt idx="11">
                    <c:v>Working with a mentor / supervisor </c:v>
                  </c:pt>
                  <c:pt idx="12">
                    <c:v>Support with study design</c:v>
                  </c:pt>
                  <c:pt idx="13">
                    <c:v>Support for grant writing</c:v>
                  </c:pt>
                  <c:pt idx="14">
                    <c:v>Statistics support</c:v>
                  </c:pt>
                  <c:pt idx="15">
                    <c:v>On-line or written material/ literature</c:v>
                  </c:pt>
                  <c:pt idx="16">
                    <c:v>Other</c:v>
                  </c:pt>
                </c:lvl>
                <c:lvl>
                  <c:pt idx="0">
                    <c:v>Priorities in terms of research over the next two years</c:v>
                  </c:pt>
                  <c:pt idx="9">
                    <c:v>How can the BC Midwifery Network help you to achieve the specified goals</c:v>
                  </c:pt>
                </c:lvl>
              </c:multiLvlStrCache>
            </c:multiLvlStrRef>
          </c:cat>
          <c:val>
            <c:numRef>
              <c:f>'QC Analysis'!$K$78:$K$94</c:f>
              <c:numCache>
                <c:formatCode>0.0</c:formatCode>
                <c:ptCount val="17"/>
                <c:pt idx="1">
                  <c:v>47.36842105263154</c:v>
                </c:pt>
                <c:pt idx="2">
                  <c:v>40.350877192982409</c:v>
                </c:pt>
                <c:pt idx="3">
                  <c:v>26.315789473684209</c:v>
                </c:pt>
                <c:pt idx="4">
                  <c:v>21.052631578947331</c:v>
                </c:pt>
                <c:pt idx="5">
                  <c:v>19.298245614035086</c:v>
                </c:pt>
                <c:pt idx="6">
                  <c:v>14.035087719298243</c:v>
                </c:pt>
                <c:pt idx="7">
                  <c:v>7.0175438596491215</c:v>
                </c:pt>
                <c:pt idx="10">
                  <c:v>54.385964912280706</c:v>
                </c:pt>
                <c:pt idx="11">
                  <c:v>50.877192982456144</c:v>
                </c:pt>
                <c:pt idx="12">
                  <c:v>42.105263157894726</c:v>
                </c:pt>
                <c:pt idx="13">
                  <c:v>40.350877192982409</c:v>
                </c:pt>
                <c:pt idx="14">
                  <c:v>28.070175438596504</c:v>
                </c:pt>
                <c:pt idx="15">
                  <c:v>24.561403508771892</c:v>
                </c:pt>
                <c:pt idx="16">
                  <c:v>5.2631578947368416</c:v>
                </c:pt>
              </c:numCache>
            </c:numRef>
          </c:val>
        </c:ser>
        <c:dLbls>
          <c:showVal val="1"/>
        </c:dLbls>
        <c:overlap val="-25"/>
        <c:axId val="77103104"/>
        <c:axId val="77104640"/>
      </c:barChart>
      <c:catAx>
        <c:axId val="77103104"/>
        <c:scaling>
          <c:orientation val="maxMin"/>
        </c:scaling>
        <c:axPos val="l"/>
        <c:majorTickMark val="none"/>
        <c:tickLblPos val="nextTo"/>
        <c:crossAx val="77104640"/>
        <c:crosses val="autoZero"/>
        <c:auto val="1"/>
        <c:lblAlgn val="ctr"/>
        <c:lblOffset val="100"/>
      </c:catAx>
      <c:valAx>
        <c:axId val="77104640"/>
        <c:scaling>
          <c:orientation val="minMax"/>
        </c:scaling>
        <c:delete val="1"/>
        <c:axPos val="t"/>
        <c:numFmt formatCode="General" sourceLinked="1"/>
        <c:majorTickMark val="none"/>
        <c:tickLblPos val="nextTo"/>
        <c:crossAx val="7710310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bar"/>
        <c:grouping val="stacked"/>
        <c:ser>
          <c:idx val="0"/>
          <c:order val="0"/>
          <c:tx>
            <c:strRef>
              <c:f>'QD Analysis'!$B$2</c:f>
              <c:strCache>
                <c:ptCount val="1"/>
                <c:pt idx="0">
                  <c:v>Capable and experienced in this</c:v>
                </c:pt>
              </c:strCache>
            </c:strRef>
          </c:tx>
          <c:cat>
            <c:strRef>
              <c:f>'QD Analysis'!$A$3:$A$13</c:f>
              <c:strCache>
                <c:ptCount val="11"/>
                <c:pt idx="0">
                  <c:v>Designing a study </c:v>
                </c:pt>
                <c:pt idx="1">
                  <c:v> Collecting quantitative data</c:v>
                </c:pt>
                <c:pt idx="2">
                  <c:v> Analysing and reporting statistical data</c:v>
                </c:pt>
                <c:pt idx="3">
                  <c:v> Exploratory phase (e.g. asking appropriate research questions, considering ethical issues, identifying funding sources)</c:v>
                </c:pt>
                <c:pt idx="4">
                  <c:v>Preparing a manuscript for publication</c:v>
                </c:pt>
                <c:pt idx="5">
                  <c:v>Applying for ethical approval</c:v>
                </c:pt>
                <c:pt idx="6">
                  <c:v>Analysing and reporting qualitative data </c:v>
                </c:pt>
                <c:pt idx="7">
                  <c:v>Collecting qualitative data</c:v>
                </c:pt>
                <c:pt idx="8">
                  <c:v>Conducting a systematic review</c:v>
                </c:pt>
                <c:pt idx="9">
                  <c:v> Preparing a conference presentation</c:v>
                </c:pt>
                <c:pt idx="10">
                  <c:v> Conducting a literature review</c:v>
                </c:pt>
              </c:strCache>
            </c:strRef>
          </c:cat>
          <c:val>
            <c:numRef>
              <c:f>'QD Analysis'!$B$3:$B$13</c:f>
              <c:numCache>
                <c:formatCode>0.0</c:formatCode>
                <c:ptCount val="11"/>
                <c:pt idx="0">
                  <c:v>0</c:v>
                </c:pt>
                <c:pt idx="1">
                  <c:v>1.7543859649122804</c:v>
                </c:pt>
                <c:pt idx="2">
                  <c:v>1.7543859649122804</c:v>
                </c:pt>
                <c:pt idx="3">
                  <c:v>1.7543859649122804</c:v>
                </c:pt>
                <c:pt idx="4">
                  <c:v>1.7543859649122804</c:v>
                </c:pt>
                <c:pt idx="5">
                  <c:v>3.5087719298245608</c:v>
                </c:pt>
                <c:pt idx="6">
                  <c:v>3.5087719298245608</c:v>
                </c:pt>
                <c:pt idx="7">
                  <c:v>3.5087719298245608</c:v>
                </c:pt>
                <c:pt idx="8">
                  <c:v>5.2631578947368416</c:v>
                </c:pt>
                <c:pt idx="9">
                  <c:v>5.2631578947368416</c:v>
                </c:pt>
                <c:pt idx="10">
                  <c:v>10.526315789473678</c:v>
                </c:pt>
              </c:numCache>
            </c:numRef>
          </c:val>
        </c:ser>
        <c:ser>
          <c:idx val="1"/>
          <c:order val="1"/>
          <c:tx>
            <c:strRef>
              <c:f>'QD Analysis'!$C$2</c:f>
              <c:strCache>
                <c:ptCount val="1"/>
                <c:pt idx="0">
                  <c:v>Fairly confident skills to do this</c:v>
                </c:pt>
              </c:strCache>
            </c:strRef>
          </c:tx>
          <c:cat>
            <c:strRef>
              <c:f>'QD Analysis'!$A$3:$A$13</c:f>
              <c:strCache>
                <c:ptCount val="11"/>
                <c:pt idx="0">
                  <c:v>Designing a study </c:v>
                </c:pt>
                <c:pt idx="1">
                  <c:v> Collecting quantitative data</c:v>
                </c:pt>
                <c:pt idx="2">
                  <c:v> Analysing and reporting statistical data</c:v>
                </c:pt>
                <c:pt idx="3">
                  <c:v> Exploratory phase (e.g. asking appropriate research questions, considering ethical issues, identifying funding sources)</c:v>
                </c:pt>
                <c:pt idx="4">
                  <c:v>Preparing a manuscript for publication</c:v>
                </c:pt>
                <c:pt idx="5">
                  <c:v>Applying for ethical approval</c:v>
                </c:pt>
                <c:pt idx="6">
                  <c:v>Analysing and reporting qualitative data </c:v>
                </c:pt>
                <c:pt idx="7">
                  <c:v>Collecting qualitative data</c:v>
                </c:pt>
                <c:pt idx="8">
                  <c:v>Conducting a systematic review</c:v>
                </c:pt>
                <c:pt idx="9">
                  <c:v> Preparing a conference presentation</c:v>
                </c:pt>
                <c:pt idx="10">
                  <c:v> Conducting a literature review</c:v>
                </c:pt>
              </c:strCache>
            </c:strRef>
          </c:cat>
          <c:val>
            <c:numRef>
              <c:f>'QD Analysis'!$C$3:$C$13</c:f>
              <c:numCache>
                <c:formatCode>0.0</c:formatCode>
                <c:ptCount val="11"/>
                <c:pt idx="0">
                  <c:v>7.0175438596491215</c:v>
                </c:pt>
                <c:pt idx="1">
                  <c:v>3.5087719298245608</c:v>
                </c:pt>
                <c:pt idx="2">
                  <c:v>5.2631578947368416</c:v>
                </c:pt>
                <c:pt idx="3">
                  <c:v>12.28070175438596</c:v>
                </c:pt>
                <c:pt idx="4">
                  <c:v>17.543859649122798</c:v>
                </c:pt>
                <c:pt idx="5">
                  <c:v>14.035087719298243</c:v>
                </c:pt>
                <c:pt idx="6">
                  <c:v>15.789473684210527</c:v>
                </c:pt>
                <c:pt idx="7">
                  <c:v>17.543859649122798</c:v>
                </c:pt>
                <c:pt idx="8">
                  <c:v>12.28070175438596</c:v>
                </c:pt>
                <c:pt idx="9">
                  <c:v>22.807017543859651</c:v>
                </c:pt>
                <c:pt idx="10">
                  <c:v>35.087719298245595</c:v>
                </c:pt>
              </c:numCache>
            </c:numRef>
          </c:val>
        </c:ser>
        <c:ser>
          <c:idx val="2"/>
          <c:order val="2"/>
          <c:tx>
            <c:strRef>
              <c:f>'QD Analysis'!$D$2</c:f>
              <c:strCache>
                <c:ptCount val="1"/>
                <c:pt idx="0">
                  <c:v>Ambivalent: could possibly cope under guidance</c:v>
                </c:pt>
              </c:strCache>
            </c:strRef>
          </c:tx>
          <c:cat>
            <c:strRef>
              <c:f>'QD Analysis'!$A$3:$A$13</c:f>
              <c:strCache>
                <c:ptCount val="11"/>
                <c:pt idx="0">
                  <c:v>Designing a study </c:v>
                </c:pt>
                <c:pt idx="1">
                  <c:v> Collecting quantitative data</c:v>
                </c:pt>
                <c:pt idx="2">
                  <c:v> Analysing and reporting statistical data</c:v>
                </c:pt>
                <c:pt idx="3">
                  <c:v> Exploratory phase (e.g. asking appropriate research questions, considering ethical issues, identifying funding sources)</c:v>
                </c:pt>
                <c:pt idx="4">
                  <c:v>Preparing a manuscript for publication</c:v>
                </c:pt>
                <c:pt idx="5">
                  <c:v>Applying for ethical approval</c:v>
                </c:pt>
                <c:pt idx="6">
                  <c:v>Analysing and reporting qualitative data </c:v>
                </c:pt>
                <c:pt idx="7">
                  <c:v>Collecting qualitative data</c:v>
                </c:pt>
                <c:pt idx="8">
                  <c:v>Conducting a systematic review</c:v>
                </c:pt>
                <c:pt idx="9">
                  <c:v> Preparing a conference presentation</c:v>
                </c:pt>
                <c:pt idx="10">
                  <c:v> Conducting a literature review</c:v>
                </c:pt>
              </c:strCache>
            </c:strRef>
          </c:cat>
          <c:val>
            <c:numRef>
              <c:f>'QD Analysis'!$D$3:$D$13</c:f>
              <c:numCache>
                <c:formatCode>0.0</c:formatCode>
                <c:ptCount val="11"/>
                <c:pt idx="0">
                  <c:v>21.052631578947331</c:v>
                </c:pt>
                <c:pt idx="1">
                  <c:v>26.315789473684209</c:v>
                </c:pt>
                <c:pt idx="2">
                  <c:v>22.807017543859651</c:v>
                </c:pt>
                <c:pt idx="3">
                  <c:v>26.315789473684209</c:v>
                </c:pt>
                <c:pt idx="4">
                  <c:v>24.561403508771892</c:v>
                </c:pt>
                <c:pt idx="5">
                  <c:v>7.0175438596491215</c:v>
                </c:pt>
                <c:pt idx="6">
                  <c:v>17.543859649122798</c:v>
                </c:pt>
                <c:pt idx="7">
                  <c:v>21.052631578947331</c:v>
                </c:pt>
                <c:pt idx="8">
                  <c:v>33.333333333333329</c:v>
                </c:pt>
                <c:pt idx="9">
                  <c:v>21.052631578947331</c:v>
                </c:pt>
                <c:pt idx="10">
                  <c:v>28.070175438596504</c:v>
                </c:pt>
              </c:numCache>
            </c:numRef>
          </c:val>
        </c:ser>
        <c:ser>
          <c:idx val="3"/>
          <c:order val="3"/>
          <c:tx>
            <c:strRef>
              <c:f>'QD Analysis'!$E$2</c:f>
              <c:strCache>
                <c:ptCount val="1"/>
                <c:pt idx="0">
                  <c:v>Partial insight, but no real experience</c:v>
                </c:pt>
              </c:strCache>
            </c:strRef>
          </c:tx>
          <c:cat>
            <c:strRef>
              <c:f>'QD Analysis'!$A$3:$A$13</c:f>
              <c:strCache>
                <c:ptCount val="11"/>
                <c:pt idx="0">
                  <c:v>Designing a study </c:v>
                </c:pt>
                <c:pt idx="1">
                  <c:v> Collecting quantitative data</c:v>
                </c:pt>
                <c:pt idx="2">
                  <c:v> Analysing and reporting statistical data</c:v>
                </c:pt>
                <c:pt idx="3">
                  <c:v> Exploratory phase (e.g. asking appropriate research questions, considering ethical issues, identifying funding sources)</c:v>
                </c:pt>
                <c:pt idx="4">
                  <c:v>Preparing a manuscript for publication</c:v>
                </c:pt>
                <c:pt idx="5">
                  <c:v>Applying for ethical approval</c:v>
                </c:pt>
                <c:pt idx="6">
                  <c:v>Analysing and reporting qualitative data </c:v>
                </c:pt>
                <c:pt idx="7">
                  <c:v>Collecting qualitative data</c:v>
                </c:pt>
                <c:pt idx="8">
                  <c:v>Conducting a systematic review</c:v>
                </c:pt>
                <c:pt idx="9">
                  <c:v> Preparing a conference presentation</c:v>
                </c:pt>
                <c:pt idx="10">
                  <c:v> Conducting a literature review</c:v>
                </c:pt>
              </c:strCache>
            </c:strRef>
          </c:cat>
          <c:val>
            <c:numRef>
              <c:f>'QD Analysis'!$E$3:$E$13</c:f>
              <c:numCache>
                <c:formatCode>0.0</c:formatCode>
                <c:ptCount val="11"/>
                <c:pt idx="0">
                  <c:v>36.842105263157904</c:v>
                </c:pt>
                <c:pt idx="1">
                  <c:v>35.087719298245595</c:v>
                </c:pt>
                <c:pt idx="2">
                  <c:v>26.315789473684209</c:v>
                </c:pt>
                <c:pt idx="3">
                  <c:v>29.824561403508774</c:v>
                </c:pt>
                <c:pt idx="4">
                  <c:v>14.035087719298243</c:v>
                </c:pt>
                <c:pt idx="5">
                  <c:v>28.070175438596504</c:v>
                </c:pt>
                <c:pt idx="6">
                  <c:v>26.315789473684209</c:v>
                </c:pt>
                <c:pt idx="7">
                  <c:v>38.596491228070178</c:v>
                </c:pt>
                <c:pt idx="8">
                  <c:v>29.824561403508774</c:v>
                </c:pt>
                <c:pt idx="9">
                  <c:v>15.789473684210527</c:v>
                </c:pt>
                <c:pt idx="10">
                  <c:v>7.0175438596491215</c:v>
                </c:pt>
              </c:numCache>
            </c:numRef>
          </c:val>
        </c:ser>
        <c:ser>
          <c:idx val="4"/>
          <c:order val="4"/>
          <c:tx>
            <c:strRef>
              <c:f>'QD Analysis'!$F$2</c:f>
              <c:strCache>
                <c:ptCount val="1"/>
                <c:pt idx="0">
                  <c:v>No knowledge whatsoever</c:v>
                </c:pt>
              </c:strCache>
            </c:strRef>
          </c:tx>
          <c:cat>
            <c:strRef>
              <c:f>'QD Analysis'!$A$3:$A$13</c:f>
              <c:strCache>
                <c:ptCount val="11"/>
                <c:pt idx="0">
                  <c:v>Designing a study </c:v>
                </c:pt>
                <c:pt idx="1">
                  <c:v> Collecting quantitative data</c:v>
                </c:pt>
                <c:pt idx="2">
                  <c:v> Analysing and reporting statistical data</c:v>
                </c:pt>
                <c:pt idx="3">
                  <c:v> Exploratory phase (e.g. asking appropriate research questions, considering ethical issues, identifying funding sources)</c:v>
                </c:pt>
                <c:pt idx="4">
                  <c:v>Preparing a manuscript for publication</c:v>
                </c:pt>
                <c:pt idx="5">
                  <c:v>Applying for ethical approval</c:v>
                </c:pt>
                <c:pt idx="6">
                  <c:v>Analysing and reporting qualitative data </c:v>
                </c:pt>
                <c:pt idx="7">
                  <c:v>Collecting qualitative data</c:v>
                </c:pt>
                <c:pt idx="8">
                  <c:v>Conducting a systematic review</c:v>
                </c:pt>
                <c:pt idx="9">
                  <c:v> Preparing a conference presentation</c:v>
                </c:pt>
                <c:pt idx="10">
                  <c:v> Conducting a literature review</c:v>
                </c:pt>
              </c:strCache>
            </c:strRef>
          </c:cat>
          <c:val>
            <c:numRef>
              <c:f>'QD Analysis'!$F$3:$F$13</c:f>
              <c:numCache>
                <c:formatCode>0.0</c:formatCode>
                <c:ptCount val="11"/>
                <c:pt idx="0">
                  <c:v>21.052631578947331</c:v>
                </c:pt>
                <c:pt idx="1">
                  <c:v>19.298245614035086</c:v>
                </c:pt>
                <c:pt idx="2">
                  <c:v>29.824561403508774</c:v>
                </c:pt>
                <c:pt idx="3">
                  <c:v>3.5087719298245608</c:v>
                </c:pt>
                <c:pt idx="4">
                  <c:v>26.315789473684209</c:v>
                </c:pt>
                <c:pt idx="5">
                  <c:v>33.333333333333329</c:v>
                </c:pt>
                <c:pt idx="6">
                  <c:v>22.807017543859651</c:v>
                </c:pt>
                <c:pt idx="7">
                  <c:v>5.2631578947368416</c:v>
                </c:pt>
                <c:pt idx="8">
                  <c:v>5.2631578947368416</c:v>
                </c:pt>
                <c:pt idx="9">
                  <c:v>21.052631578947331</c:v>
                </c:pt>
                <c:pt idx="10">
                  <c:v>3.5087719298245608</c:v>
                </c:pt>
              </c:numCache>
            </c:numRef>
          </c:val>
        </c:ser>
        <c:dLbls/>
        <c:overlap val="100"/>
        <c:axId val="77155328"/>
        <c:axId val="77185792"/>
      </c:barChart>
      <c:catAx>
        <c:axId val="77155328"/>
        <c:scaling>
          <c:orientation val="minMax"/>
        </c:scaling>
        <c:axPos val="l"/>
        <c:tickLblPos val="nextTo"/>
        <c:crossAx val="77185792"/>
        <c:crosses val="autoZero"/>
        <c:auto val="1"/>
        <c:lblAlgn val="ctr"/>
        <c:lblOffset val="100"/>
      </c:catAx>
      <c:valAx>
        <c:axId val="77185792"/>
        <c:scaling>
          <c:orientation val="minMax"/>
        </c:scaling>
        <c:axPos val="b"/>
        <c:majorGridlines/>
        <c:numFmt formatCode="0" sourceLinked="0"/>
        <c:tickLblPos val="nextTo"/>
        <c:crossAx val="771553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 algn="l"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multiLvlStrRef>
              <c:f>'Survey Results'!$E$379:$F$385</c:f>
              <c:multiLvlStrCache>
                <c:ptCount val="7"/>
                <c:lvl>
                  <c:pt idx="0">
                    <c:v>Other</c:v>
                  </c:pt>
                  <c:pt idx="1">
                    <c:v>Join Research Panel</c:v>
                  </c:pt>
                  <c:pt idx="2">
                    <c:v>Participate in Journal Club</c:v>
                  </c:pt>
                  <c:pt idx="3">
                    <c:v>Attend meetings</c:v>
                  </c:pt>
                  <c:pt idx="4">
                    <c:v>Participate in Listerv</c:v>
                  </c:pt>
                  <c:pt idx="5">
                    <c:v>No</c:v>
                  </c:pt>
                  <c:pt idx="6">
                    <c:v>Yes</c:v>
                  </c:pt>
                </c:lvl>
                <c:lvl>
                  <c:pt idx="0">
                    <c:v>How would you like to be involved?</c:v>
                  </c:pt>
                  <c:pt idx="5">
                    <c:v>Would you be interested in being involved with the BC Midwifery Network?</c:v>
                  </c:pt>
                </c:lvl>
              </c:multiLvlStrCache>
            </c:multiLvlStrRef>
          </c:cat>
          <c:val>
            <c:numRef>
              <c:f>'Survey Results'!$G$379:$G$385</c:f>
              <c:numCache>
                <c:formatCode>0.0</c:formatCode>
                <c:ptCount val="7"/>
                <c:pt idx="0">
                  <c:v>3.5087719298245608</c:v>
                </c:pt>
                <c:pt idx="1">
                  <c:v>36.842105263157904</c:v>
                </c:pt>
                <c:pt idx="2">
                  <c:v>40.350877192982409</c:v>
                </c:pt>
                <c:pt idx="3">
                  <c:v>43.859649122806985</c:v>
                </c:pt>
                <c:pt idx="4">
                  <c:v>52.631578947368425</c:v>
                </c:pt>
                <c:pt idx="5">
                  <c:v>21.052631578947331</c:v>
                </c:pt>
                <c:pt idx="6">
                  <c:v>66.666666666666657</c:v>
                </c:pt>
              </c:numCache>
            </c:numRef>
          </c:val>
        </c:ser>
        <c:dLbls>
          <c:showVal val="1"/>
        </c:dLbls>
        <c:overlap val="-25"/>
        <c:axId val="77192576"/>
        <c:axId val="77010048"/>
      </c:barChart>
      <c:catAx>
        <c:axId val="77192576"/>
        <c:scaling>
          <c:orientation val="minMax"/>
        </c:scaling>
        <c:axPos val="l"/>
        <c:majorTickMark val="none"/>
        <c:tickLblPos val="nextTo"/>
        <c:crossAx val="77010048"/>
        <c:crosses val="autoZero"/>
        <c:auto val="1"/>
        <c:lblAlgn val="ctr"/>
        <c:lblOffset val="100"/>
      </c:catAx>
      <c:valAx>
        <c:axId val="77010048"/>
        <c:scaling>
          <c:orientation val="minMax"/>
        </c:scaling>
        <c:delete val="1"/>
        <c:axPos val="b"/>
        <c:numFmt formatCode="0.0" sourceLinked="1"/>
        <c:tickLblPos val="nextTo"/>
        <c:crossAx val="77192576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cat>
            <c:multiLvlStrRef>
              <c:f>'Survey Results'!$C$408:$D$416</c:f>
              <c:multiLvlStrCache>
                <c:ptCount val="9"/>
                <c:lvl>
                  <c:pt idx="0">
                    <c:v>Monday</c:v>
                  </c:pt>
                  <c:pt idx="1">
                    <c:v>Tuesday</c:v>
                  </c:pt>
                  <c:pt idx="2">
                    <c:v>Wednesday</c:v>
                  </c:pt>
                  <c:pt idx="3">
                    <c:v>Thursday</c:v>
                  </c:pt>
                  <c:pt idx="4">
                    <c:v>Friday</c:v>
                  </c:pt>
                  <c:pt idx="5">
                    <c:v>8:00am to 9:00am</c:v>
                  </c:pt>
                  <c:pt idx="6">
                    <c:v>10:00am to 11:00am</c:v>
                  </c:pt>
                  <c:pt idx="7">
                    <c:v>12.00pm to 1:00pm</c:v>
                  </c:pt>
                  <c:pt idx="8">
                    <c:v>3:00 to 4:00 pm</c:v>
                  </c:pt>
                </c:lvl>
                <c:lvl>
                  <c:pt idx="0">
                    <c:v>Which of the following days of the week suits you best for meetings? </c:v>
                  </c:pt>
                  <c:pt idx="5">
                    <c:v>Which of the following times of the day suits you best for meetings?</c:v>
                  </c:pt>
                </c:lvl>
              </c:multiLvlStrCache>
            </c:multiLvlStrRef>
          </c:cat>
          <c:val>
            <c:numRef>
              <c:f>'Survey Results'!$E$408:$E$416</c:f>
              <c:numCache>
                <c:formatCode>0.0</c:formatCode>
                <c:ptCount val="9"/>
                <c:pt idx="0">
                  <c:v>33.333333333333329</c:v>
                </c:pt>
                <c:pt idx="1">
                  <c:v>15.789473684210527</c:v>
                </c:pt>
                <c:pt idx="2">
                  <c:v>19.298245614035086</c:v>
                </c:pt>
                <c:pt idx="3">
                  <c:v>24.561403508771892</c:v>
                </c:pt>
                <c:pt idx="4">
                  <c:v>28.070175438596504</c:v>
                </c:pt>
                <c:pt idx="5">
                  <c:v>19.298245614035086</c:v>
                </c:pt>
                <c:pt idx="6">
                  <c:v>33.333333333333329</c:v>
                </c:pt>
                <c:pt idx="7">
                  <c:v>29.824561403508774</c:v>
                </c:pt>
                <c:pt idx="8">
                  <c:v>28.070175438596504</c:v>
                </c:pt>
              </c:numCache>
            </c:numRef>
          </c:val>
        </c:ser>
        <c:dLbls/>
        <c:axId val="77052160"/>
        <c:axId val="77062144"/>
      </c:barChart>
      <c:catAx>
        <c:axId val="77052160"/>
        <c:scaling>
          <c:orientation val="minMax"/>
        </c:scaling>
        <c:axPos val="b"/>
        <c:tickLblPos val="nextTo"/>
        <c:crossAx val="77062144"/>
        <c:crosses val="autoZero"/>
        <c:auto val="1"/>
        <c:lblAlgn val="ctr"/>
        <c:lblOffset val="100"/>
      </c:catAx>
      <c:valAx>
        <c:axId val="77062144"/>
        <c:scaling>
          <c:orientation val="minMax"/>
        </c:scaling>
        <c:axPos val="l"/>
        <c:majorGridlines/>
        <c:numFmt formatCode="0.0" sourceLinked="1"/>
        <c:tickLblPos val="nextTo"/>
        <c:crossAx val="77052160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291D-927D-AF4F-84C4-DD93D97D65B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58D78-35EE-564D-8E3F-6E25F2841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56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8D78-35EE-564D-8E3F-6E25F2841D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30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6BD3A426-A1F4-4C04-8DA0-D508823873DF}" type="slidenum">
              <a:rPr lang="en-GB">
                <a:latin typeface="Arial" pitchFamily="34" charset="0"/>
              </a:rPr>
              <a:pPr eaLnBrk="1" hangingPunct="1"/>
              <a:t>14</a:t>
            </a:fld>
            <a:endParaRPr lang="en-GB"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7E704E5-64AC-435C-A28D-288074BBD201}" type="slidenum">
              <a:rPr lang="en-GB">
                <a:latin typeface="Arial" pitchFamily="34" charset="0"/>
              </a:rPr>
              <a:pPr eaLnBrk="1" hangingPunct="1"/>
              <a:t>15</a:t>
            </a:fld>
            <a:endParaRPr lang="en-GB"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C269C382-B390-497F-BC46-A564A76C17AD}" type="slidenum">
              <a:rPr lang="en-GB">
                <a:latin typeface="Arial" pitchFamily="34" charset="0"/>
              </a:rPr>
              <a:pPr eaLnBrk="1" hangingPunct="1"/>
              <a:t>16</a:t>
            </a:fld>
            <a:endParaRPr lang="en-GB"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DB5154A7-24FD-4554-9B6C-A982ADF46811}" type="slidenum">
              <a:rPr lang="en-GB">
                <a:latin typeface="Arial" pitchFamily="34" charset="0"/>
              </a:rPr>
              <a:pPr eaLnBrk="1" hangingPunct="1"/>
              <a:t>17</a:t>
            </a:fld>
            <a:endParaRPr lang="en-GB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9BC02743-A4FC-4A59-9377-4D1AD8F162D1}" type="slidenum">
              <a:rPr lang="en-GB">
                <a:latin typeface="Arial" pitchFamily="34" charset="0"/>
              </a:rPr>
              <a:pPr eaLnBrk="1" hangingPunct="1"/>
              <a:t>18</a:t>
            </a:fld>
            <a:endParaRPr lang="en-GB"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5089FACF-05F5-416C-B8B4-C26A73EDD338}" type="slidenum">
              <a:rPr lang="en-GB">
                <a:latin typeface="Arial" pitchFamily="34" charset="0"/>
              </a:rPr>
              <a:pPr eaLnBrk="1" hangingPunct="1"/>
              <a:t>19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84409E2B-8FE6-466B-A373-01B31A8EF5A6}" type="slidenum">
              <a:rPr lang="en-GB">
                <a:latin typeface="Arial" pitchFamily="34" charset="0"/>
              </a:rPr>
              <a:pPr eaLnBrk="1" hangingPunct="1"/>
              <a:t>24</a:t>
            </a:fld>
            <a:endParaRPr lang="en-GB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6D87D9CA-42E2-4804-9117-6469253BABEE}" type="slidenum">
              <a:rPr lang="en-GB">
                <a:latin typeface="Arial" pitchFamily="34" charset="0"/>
              </a:rPr>
              <a:pPr eaLnBrk="1" hangingPunct="1"/>
              <a:t>25</a:t>
            </a:fld>
            <a:endParaRPr lang="en-GB"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9953480-A75E-43C3-AA7D-9F87D85DD09D}" type="slidenum">
              <a:rPr lang="en-GB">
                <a:latin typeface="Arial" pitchFamily="34" charset="0"/>
              </a:rPr>
              <a:pPr eaLnBrk="1" hangingPunct="1"/>
              <a:t>26</a:t>
            </a:fld>
            <a:endParaRPr lang="en-GB">
              <a:latin typeface="Arial" pitchFamily="34" charset="0"/>
            </a:endParaRPr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303EFB4-6C42-4519-941E-4F76B1043D36}" type="slidenum">
              <a:rPr lang="en-GB">
                <a:latin typeface="Arial" pitchFamily="34" charset="0"/>
              </a:rPr>
              <a:pPr eaLnBrk="1" hangingPunct="1"/>
              <a:t>27</a:t>
            </a:fld>
            <a:endParaRPr lang="en-GB">
              <a:latin typeface="Arial" pitchFamily="34" charset="0"/>
            </a:endParaRPr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25509-E31C-47A2-B3E2-10382ECE196A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4259" y="8685509"/>
            <a:ext cx="2972209" cy="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01EACCC-ECEA-4E6D-8219-8902FD22E2FF}" type="slidenum">
              <a:rPr lang="en-GB" sz="1200">
                <a:latin typeface="Arial" pitchFamily="34" charset="0"/>
              </a:rPr>
              <a:pPr algn="r" eaLnBrk="1" hangingPunct="1"/>
              <a:t>28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16" y="4342754"/>
            <a:ext cx="5027769" cy="411350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C8EFE4F-22AE-4B5E-885C-56C1226EC52A}" type="slidenum">
              <a:rPr lang="en-GB">
                <a:latin typeface="Arial" pitchFamily="34" charset="0"/>
              </a:rPr>
              <a:pPr eaLnBrk="1" hangingPunct="1"/>
              <a:t>29</a:t>
            </a:fld>
            <a:endParaRPr lang="en-GB"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5448683C-972B-4268-999A-F3FA1005B4C7}" type="slidenum">
              <a:rPr lang="en-GB">
                <a:latin typeface="Arial" pitchFamily="34" charset="0"/>
              </a:rPr>
              <a:pPr eaLnBrk="1" hangingPunct="1"/>
              <a:t>30</a:t>
            </a:fld>
            <a:endParaRPr lang="en-GB"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16" y="4342754"/>
            <a:ext cx="5027769" cy="411350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F4889C0-640A-474F-8619-BE0F38C7C2B8}" type="slidenum">
              <a:rPr lang="en-GB">
                <a:latin typeface="Arial" pitchFamily="34" charset="0"/>
              </a:rPr>
              <a:pPr eaLnBrk="1" hangingPunct="1"/>
              <a:t>31</a:t>
            </a:fld>
            <a:endParaRPr lang="en-GB"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2CF9F37-1D5F-4435-ADD2-5EE106D4D565}" type="slidenum">
              <a:rPr lang="en-GB">
                <a:latin typeface="Arial" pitchFamily="34" charset="0"/>
              </a:rPr>
              <a:pPr eaLnBrk="1" hangingPunct="1"/>
              <a:t>32</a:t>
            </a:fld>
            <a:endParaRPr lang="en-GB">
              <a:latin typeface="Arial" pitchFamily="34" charset="0"/>
            </a:endParaRPr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F8B67BA4-5BFD-4816-82E1-97075F82DA6D}" type="slidenum">
              <a:rPr lang="en-GB">
                <a:latin typeface="Arial" pitchFamily="34" charset="0"/>
              </a:rPr>
              <a:pPr eaLnBrk="1" hangingPunct="1"/>
              <a:t>33</a:t>
            </a:fld>
            <a:endParaRPr lang="en-GB">
              <a:latin typeface="Arial" pitchFamily="34" charset="0"/>
            </a:endParaRPr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4259" y="8685509"/>
            <a:ext cx="2972209" cy="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3196FF8-A3A6-4225-80BC-1A035511557A}" type="slidenum">
              <a:rPr lang="en-GB" sz="1200">
                <a:latin typeface="Arial" pitchFamily="34" charset="0"/>
              </a:rPr>
              <a:pPr algn="r" eaLnBrk="1" hangingPunct="1"/>
              <a:t>34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4259" y="8685509"/>
            <a:ext cx="2972209" cy="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C944447-64C0-49C5-9E10-325E50843B7A}" type="slidenum">
              <a:rPr lang="en-GB" sz="1200">
                <a:latin typeface="Arial" pitchFamily="34" charset="0"/>
              </a:rPr>
              <a:pPr algn="r" eaLnBrk="1" hangingPunct="1"/>
              <a:t>35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84259" y="8685509"/>
            <a:ext cx="2972209" cy="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358DB83-182B-4F5E-91F8-CCE2FA0CD45A}" type="slidenum">
              <a:rPr lang="en-GB" sz="1200">
                <a:latin typeface="Arial" pitchFamily="34" charset="0"/>
              </a:rPr>
              <a:pPr algn="r" eaLnBrk="1" hangingPunct="1"/>
              <a:t>37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16" y="4342754"/>
            <a:ext cx="5027769" cy="411350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10863509-368A-4D4D-B4B6-B8811D4C52D0}" type="slidenum">
              <a:rPr lang="en-GB">
                <a:latin typeface="Arial" pitchFamily="34" charset="0"/>
              </a:rPr>
              <a:pPr eaLnBrk="1" hangingPunct="1"/>
              <a:t>43</a:t>
            </a:fld>
            <a:endParaRPr lang="en-GB"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B5B97252-717F-4066-B2A8-2B4453D23B5D}" type="slidenum">
              <a:rPr lang="en-GB">
                <a:latin typeface="Arial" pitchFamily="34" charset="0"/>
              </a:rPr>
              <a:pPr eaLnBrk="1" hangingPunct="1"/>
              <a:t>6</a:t>
            </a:fld>
            <a:endParaRPr lang="en-GB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CD2A8E38-3CF6-45B6-8117-8ACE232950BF}" type="slidenum">
              <a:rPr lang="en-GB">
                <a:latin typeface="Arial" pitchFamily="34" charset="0"/>
              </a:rPr>
              <a:pPr eaLnBrk="1" hangingPunct="1"/>
              <a:t>44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115D0146-1576-45FD-900F-63C35E0F1E5F}" type="slidenum">
              <a:rPr lang="en-GB">
                <a:latin typeface="Arial" pitchFamily="34" charset="0"/>
              </a:rPr>
              <a:pPr eaLnBrk="1" hangingPunct="1"/>
              <a:t>45</a:t>
            </a:fld>
            <a:endParaRPr lang="en-GB">
              <a:latin typeface="Arial" pitchFamily="34" charset="0"/>
            </a:endParaRPr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E53E2-61BA-0E4E-9D24-1821EC7CD7D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72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4A360932-20AD-4680-ACFD-23E8B73FF829}" type="slidenum">
              <a:rPr lang="en-GB">
                <a:latin typeface="Arial" pitchFamily="34" charset="0"/>
              </a:rPr>
              <a:pPr eaLnBrk="1" hangingPunct="1"/>
              <a:t>8</a:t>
            </a:fld>
            <a:endParaRPr lang="en-GB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16" y="4342754"/>
            <a:ext cx="5027769" cy="411350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B4371EC7-88CB-4992-AE48-8A3B5348B922}" type="slidenum">
              <a:rPr lang="en-GB">
                <a:latin typeface="Arial" pitchFamily="34" charset="0"/>
              </a:rPr>
              <a:pPr eaLnBrk="1" hangingPunct="1"/>
              <a:t>9</a:t>
            </a:fld>
            <a:endParaRPr lang="en-GB"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CE23BB31-26A5-496C-97A0-798E34DC55A6}" type="slidenum">
              <a:rPr lang="en-GB">
                <a:latin typeface="Arial" pitchFamily="34" charset="0"/>
              </a:rPr>
              <a:pPr eaLnBrk="1" hangingPunct="1"/>
              <a:t>10</a:t>
            </a:fld>
            <a:endParaRPr lang="en-GB"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4A717DD1-F5AB-419E-B6D1-77AE02481C03}" type="slidenum">
              <a:rPr lang="en-GB">
                <a:latin typeface="Arial" pitchFamily="34" charset="0"/>
              </a:rPr>
              <a:pPr eaLnBrk="1" hangingPunct="1"/>
              <a:t>11</a:t>
            </a:fld>
            <a:endParaRPr lang="en-GB"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4151A16-5481-498A-8020-B67613F08B8B}" type="slidenum">
              <a:rPr lang="en-GB">
                <a:latin typeface="Arial" pitchFamily="34" charset="0"/>
              </a:rPr>
              <a:pPr eaLnBrk="1" hangingPunct="1"/>
              <a:t>12</a:t>
            </a:fld>
            <a:endParaRPr lang="en-GB"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45F72BE6-BDBB-4A91-ABE6-C3ECF87E6B94}" type="slidenum">
              <a:rPr lang="en-GB">
                <a:latin typeface="Arial" pitchFamily="34" charset="0"/>
              </a:rPr>
              <a:pPr eaLnBrk="1" hangingPunct="1"/>
              <a:t>13</a:t>
            </a:fld>
            <a:endParaRPr lang="en-GB"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97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14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10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8194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Title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3568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3568" y="2290235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8148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2A6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81700" y="6168390"/>
            <a:ext cx="2705100" cy="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92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32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pfeng_admin\Pictures\bcmidnet\bcmidnet-logo-invert sep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" y="0"/>
            <a:ext cx="9144000" cy="23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16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22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4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9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97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D1A2-8AED-A645-8410-FB92B74EB7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4244-0C90-174F-AC62-B324DE94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7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feng_admin\Pictures\bcmidnet\bcmidnet-logo-invert sep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" y="0"/>
            <a:ext cx="9144000" cy="23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94877" y="6263959"/>
            <a:ext cx="8751969" cy="594037"/>
            <a:chOff x="-27959" y="5723667"/>
            <a:chExt cx="8613345" cy="448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4622" y="5723667"/>
              <a:ext cx="1592632" cy="4420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7254" y="5723667"/>
              <a:ext cx="2458132" cy="4420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959" y="5723667"/>
              <a:ext cx="487492" cy="4480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7666" y="5723667"/>
              <a:ext cx="2066956" cy="4409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 February 29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29" y="6263959"/>
            <a:ext cx="2123048" cy="594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-2996" b="-1"/>
          <a:stretch/>
        </p:blipFill>
        <p:spPr>
          <a:xfrm>
            <a:off x="2846" y="6246442"/>
            <a:ext cx="423334" cy="6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2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Randomised Trial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77900" y="2419350"/>
            <a:ext cx="19050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Population</a:t>
            </a:r>
          </a:p>
          <a:p>
            <a:r>
              <a:rPr lang="en-GB" sz="2000">
                <a:latin typeface="Tahoma" pitchFamily="34" charset="0"/>
              </a:rPr>
              <a:t>Sample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882900" y="34861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517900" y="2419350"/>
            <a:ext cx="4191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517900" y="3486150"/>
            <a:ext cx="4191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949700" y="18859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Intervention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429000" y="3671888"/>
            <a:ext cx="0" cy="1385887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71750" y="4979988"/>
            <a:ext cx="19288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CC0000"/>
                </a:solidFill>
                <a:latin typeface="Comic Sans MS" pitchFamily="66" charset="0"/>
              </a:rPr>
              <a:t>Randomisation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949700" y="39433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Control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76313" y="5381625"/>
            <a:ext cx="4667250" cy="5476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Comic Sans MS" pitchFamily="66" charset="0"/>
              </a:rPr>
              <a:t>Assessment (T</a:t>
            </a:r>
            <a:r>
              <a:rPr lang="en-GB" sz="2000" baseline="-25000">
                <a:latin typeface="Comic Sans MS" pitchFamily="66" charset="0"/>
              </a:rPr>
              <a:t>0</a:t>
            </a:r>
            <a:r>
              <a:rPr lang="en-GB" sz="2000">
                <a:latin typeface="Comic Sans MS" pitchFamily="66" charset="0"/>
              </a:rPr>
              <a:t>)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6572250" y="23860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219950" y="18859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Intervention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219950" y="39433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Control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6572250" y="44577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5643563" y="23860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5643563" y="44577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flipV="1">
            <a:off x="6240463" y="4348163"/>
            <a:ext cx="2857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V="1">
            <a:off x="6291263" y="4424363"/>
            <a:ext cx="2857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 flipV="1">
            <a:off x="6248400" y="2271713"/>
            <a:ext cx="2857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flipV="1">
            <a:off x="6299200" y="2347913"/>
            <a:ext cx="2857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967538" y="5381625"/>
            <a:ext cx="2060575" cy="5476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Comic Sans MS" pitchFamily="66" charset="0"/>
              </a:rPr>
              <a:t>Assessment (T</a:t>
            </a:r>
            <a:r>
              <a:rPr lang="en-GB" sz="2000" baseline="-25000">
                <a:latin typeface="Comic Sans MS" pitchFamily="66" charset="0"/>
              </a:rPr>
              <a:t>1</a:t>
            </a:r>
            <a:r>
              <a:rPr lang="en-GB" sz="200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/>
      <p:bldP spid="19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Why Randomise?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Equipoise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Internal validity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Why Randomise?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Allocation to the comparison groups should be unbiased with respect to prognosis and responsiveness to treatment; it is not determined by the investigators, the clinicians, or the study participants.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Why Randomise?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b="1" smtClean="0"/>
              <a:t>Tends</a:t>
            </a:r>
            <a:r>
              <a:rPr lang="en-GB" smtClean="0"/>
              <a:t> to produce comparable groups.  The measured and </a:t>
            </a:r>
            <a:r>
              <a:rPr lang="en-GB" i="1" smtClean="0"/>
              <a:t>unmeasured</a:t>
            </a:r>
            <a:r>
              <a:rPr lang="en-GB" smtClean="0"/>
              <a:t>, known and </a:t>
            </a:r>
            <a:r>
              <a:rPr lang="en-GB" i="1" smtClean="0"/>
              <a:t>unknown</a:t>
            </a:r>
            <a:r>
              <a:rPr lang="en-GB" smtClean="0"/>
              <a:t> prognostic factors and other characteristics of the participants at the time of randomisation will be, </a:t>
            </a:r>
            <a:r>
              <a:rPr lang="en-GB" i="1" smtClean="0"/>
              <a:t>on average, </a:t>
            </a:r>
            <a:r>
              <a:rPr lang="en-GB" smtClean="0"/>
              <a:t>evenly balanced.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Why Randomise?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28813"/>
            <a:ext cx="7543800" cy="466248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z="2800" smtClean="0"/>
              <a:t>Statistical theories for analysing trials are based on the premise of random sampling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z="2800" smtClean="0"/>
              <a:t>Differences between treatment groups behave like the differences between random samples from a single population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z="2800" smtClean="0"/>
              <a:t>Randomisation provides a theoretical foundation by which a treatment effect can be estimated and a hypothesis tested without the use of covariate information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Advantages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62888" cy="4114800"/>
          </a:xfrm>
        </p:spPr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Efficient for investigating causality because </a:t>
            </a:r>
            <a:r>
              <a:rPr lang="ja-JP" altLang="en-GB" smtClean="0">
                <a:latin typeface="Tahoma" pitchFamily="34" charset="0"/>
              </a:rPr>
              <a:t>‘</a:t>
            </a:r>
            <a:r>
              <a:rPr lang="en-GB" altLang="ja-JP" smtClean="0">
                <a:latin typeface="Tahoma" pitchFamily="34" charset="0"/>
              </a:rPr>
              <a:t>cause</a:t>
            </a:r>
            <a:r>
              <a:rPr lang="ja-JP" altLang="en-GB" smtClean="0">
                <a:latin typeface="Tahoma" pitchFamily="34" charset="0"/>
              </a:rPr>
              <a:t>’</a:t>
            </a:r>
            <a:r>
              <a:rPr lang="en-GB" altLang="ja-JP" smtClean="0">
                <a:latin typeface="Tahoma" pitchFamily="34" charset="0"/>
              </a:rPr>
              <a:t> precedes the </a:t>
            </a:r>
            <a:r>
              <a:rPr lang="ja-JP" altLang="en-GB" smtClean="0">
                <a:latin typeface="Tahoma" pitchFamily="34" charset="0"/>
              </a:rPr>
              <a:t>‘</a:t>
            </a:r>
            <a:r>
              <a:rPr lang="en-GB" altLang="ja-JP" smtClean="0">
                <a:latin typeface="Tahoma" pitchFamily="34" charset="0"/>
              </a:rPr>
              <a:t>effect</a:t>
            </a:r>
            <a:r>
              <a:rPr lang="ja-JP" altLang="en-GB" smtClean="0">
                <a:latin typeface="Tahoma" pitchFamily="34" charset="0"/>
              </a:rPr>
              <a:t>’</a:t>
            </a:r>
            <a:r>
              <a:rPr lang="en-GB" altLang="ja-JP" smtClean="0">
                <a:latin typeface="Tahoma" pitchFamily="34" charset="0"/>
              </a:rPr>
              <a:t> </a:t>
            </a:r>
          </a:p>
          <a:p>
            <a:pPr eaLnBrk="1" hangingPunct="1"/>
            <a:r>
              <a:rPr lang="en-GB" smtClean="0">
                <a:latin typeface="Tahoma" pitchFamily="34" charset="0"/>
              </a:rPr>
              <a:t>Possible confounding factors balanced</a:t>
            </a:r>
          </a:p>
          <a:p>
            <a:pPr eaLnBrk="1" hangingPunct="1"/>
            <a:r>
              <a:rPr lang="en-GB" smtClean="0">
                <a:latin typeface="Tahoma" pitchFamily="34" charset="0"/>
              </a:rPr>
              <a:t>Randomisation facilitates simple statistical analysis</a:t>
            </a:r>
          </a:p>
          <a:p>
            <a:pPr eaLnBrk="1" hangingPunct="1"/>
            <a:r>
              <a:rPr lang="en-GB" smtClean="0">
                <a:latin typeface="Tahoma" pitchFamily="34" charset="0"/>
              </a:rPr>
              <a:t>Practical way to minimise several sources of bias (notably, selection bias)</a:t>
            </a:r>
          </a:p>
          <a:p>
            <a:pPr eaLnBrk="1" hangingPunct="1"/>
            <a:endParaRPr lang="en-GB" smtClean="0">
              <a:latin typeface="Tahoma" pitchFamily="34" charset="0"/>
            </a:endParaRPr>
          </a:p>
          <a:p>
            <a:pPr eaLnBrk="1" hangingPunct="1"/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Disadvantages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62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Requires rigorous control of the allocation process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Can be long and/or expensive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May not be ideal for rare conditions or problems with a long latency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Generalisability (often screen out vulnerable groups)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Beware the volunteer! 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Conducting a RCT</a:t>
            </a:r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1071563" y="200025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Identify the study population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(Take baseline measures)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Randomly assign participants to the intervention or control group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Provide the intervention (or not)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Measure outcomes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GB" sz="320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GB" sz="320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GB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Methods of Randomisation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Coin toss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Pulling numbers out of a hat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Random number list</a:t>
            </a:r>
          </a:p>
          <a:p>
            <a:pPr lvl="1" eaLnBrk="1" hangingPunct="1"/>
            <a:r>
              <a:rPr lang="en-GB" smtClean="0"/>
              <a:t>By telephone</a:t>
            </a:r>
          </a:p>
          <a:p>
            <a:pPr lvl="1" eaLnBrk="1" hangingPunct="1"/>
            <a:r>
              <a:rPr lang="en-GB" smtClean="0"/>
              <a:t>Online random allocation (computerised)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Sealed envelopes containing allocation numbers (carbonised systems)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ahoma" pitchFamily="34" charset="0"/>
              </a:rPr>
              <a:t>Levels and Types	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066800" y="1857375"/>
            <a:ext cx="7543800" cy="4238625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smtClean="0"/>
              <a:t>Clusters (e.g. Household or classroom)</a:t>
            </a:r>
          </a:p>
          <a:p>
            <a:pPr>
              <a:buFont typeface="Wingdings" pitchFamily="2" charset="2"/>
              <a:buChar char="n"/>
            </a:pPr>
            <a:r>
              <a:rPr lang="en-GB" smtClean="0"/>
              <a:t>Weighted (e.g. 60% / 40%)</a:t>
            </a:r>
          </a:p>
          <a:p>
            <a:pPr>
              <a:buFont typeface="Wingdings" pitchFamily="2" charset="2"/>
              <a:buChar char="n"/>
            </a:pPr>
            <a:r>
              <a:rPr lang="en-GB" smtClean="0"/>
              <a:t>Other restrictions</a:t>
            </a:r>
          </a:p>
          <a:p>
            <a:pPr lvl="1"/>
            <a:r>
              <a:rPr lang="en-GB" smtClean="0"/>
              <a:t>Limitations in service availability</a:t>
            </a:r>
          </a:p>
          <a:p>
            <a:pPr lvl="1"/>
            <a:r>
              <a:rPr lang="en-GB" smtClean="0"/>
              <a:t>Demographic features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r>
              <a:rPr lang="en-US" dirty="0" smtClean="0"/>
              <a:t>Welcome and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Kathrin Stoll, </a:t>
            </a:r>
            <a:r>
              <a:rPr lang="en-US" dirty="0"/>
              <a:t>Postdoctoral Fellow, School of Population &amp; Public Health, University of British Columbia</a:t>
            </a:r>
          </a:p>
        </p:txBody>
      </p:sp>
    </p:spTree>
    <p:extLst>
      <p:ext uri="{BB962C8B-B14F-4D97-AF65-F5344CB8AC3E}">
        <p14:creationId xmlns:p14="http://schemas.microsoft.com/office/powerpoint/2010/main" xmlns="" val="30584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Clustering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97813" cy="4114800"/>
          </a:xfrm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At what level do you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</a:rPr>
              <a:t>assign</a:t>
            </a:r>
            <a:r>
              <a:rPr lang="en-US" smtClean="0">
                <a:latin typeface="Tahoma" pitchFamily="34" charset="0"/>
              </a:rPr>
              <a:t> participants?</a:t>
            </a:r>
          </a:p>
          <a:p>
            <a:pPr lvl="1"/>
            <a:r>
              <a:rPr lang="en-US" smtClean="0">
                <a:latin typeface="Tahoma" pitchFamily="34" charset="0"/>
              </a:rPr>
              <a:t>Individual</a:t>
            </a:r>
          </a:p>
          <a:p>
            <a:pPr lvl="1"/>
            <a:r>
              <a:rPr lang="en-US" smtClean="0">
                <a:latin typeface="Tahoma" pitchFamily="34" charset="0"/>
              </a:rPr>
              <a:t>Group</a:t>
            </a:r>
          </a:p>
          <a:p>
            <a:pPr lvl="1"/>
            <a:r>
              <a:rPr lang="en-US" smtClean="0">
                <a:latin typeface="Tahoma" pitchFamily="34" charset="0"/>
              </a:rPr>
              <a:t>Area</a:t>
            </a:r>
          </a:p>
          <a:p>
            <a:r>
              <a:rPr lang="en-US" smtClean="0">
                <a:latin typeface="Tahoma" pitchFamily="34" charset="0"/>
              </a:rPr>
              <a:t>At what level do you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</a:rPr>
              <a:t>measure </a:t>
            </a:r>
            <a:r>
              <a:rPr lang="en-US" smtClean="0">
                <a:latin typeface="Tahoma" pitchFamily="34" charset="0"/>
              </a:rPr>
              <a:t>outcomes?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Clustering</a:t>
            </a:r>
          </a:p>
        </p:txBody>
      </p:sp>
      <p:sp>
        <p:nvSpPr>
          <p:cNvPr id="46082" name="Oval 4"/>
          <p:cNvSpPr>
            <a:spLocks noChangeArrowheads="1"/>
          </p:cNvSpPr>
          <p:nvPr/>
        </p:nvSpPr>
        <p:spPr bwMode="auto">
          <a:xfrm>
            <a:off x="3132138" y="1484313"/>
            <a:ext cx="2808287" cy="1225550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CCFFCC"/>
                </a:solidFill>
              </a:rPr>
              <a:t>School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971550" y="2924175"/>
            <a:ext cx="2305050" cy="1006475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6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Department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3398838" y="2924175"/>
            <a:ext cx="2305050" cy="1006475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6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Department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5867400" y="2927350"/>
            <a:ext cx="2305050" cy="1006475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6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Department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07950" y="4105275"/>
            <a:ext cx="12239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</a:t>
            </a:r>
          </a:p>
        </p:txBody>
      </p:sp>
      <p:sp>
        <p:nvSpPr>
          <p:cNvPr id="46087" name="Oval 16"/>
          <p:cNvSpPr>
            <a:spLocks noChangeArrowheads="1"/>
          </p:cNvSpPr>
          <p:nvPr/>
        </p:nvSpPr>
        <p:spPr bwMode="auto">
          <a:xfrm>
            <a:off x="0" y="4724400"/>
            <a:ext cx="576263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23561" name="Oval 17"/>
          <p:cNvSpPr>
            <a:spLocks noChangeArrowheads="1"/>
          </p:cNvSpPr>
          <p:nvPr/>
        </p:nvSpPr>
        <p:spPr bwMode="auto">
          <a:xfrm>
            <a:off x="827088" y="472440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62" name="Oval 18"/>
          <p:cNvSpPr>
            <a:spLocks noChangeArrowheads="1"/>
          </p:cNvSpPr>
          <p:nvPr/>
        </p:nvSpPr>
        <p:spPr bwMode="auto">
          <a:xfrm>
            <a:off x="395288" y="5157788"/>
            <a:ext cx="576262" cy="534987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63" name="Oval 19"/>
          <p:cNvSpPr>
            <a:spLocks noChangeArrowheads="1"/>
          </p:cNvSpPr>
          <p:nvPr/>
        </p:nvSpPr>
        <p:spPr bwMode="auto">
          <a:xfrm>
            <a:off x="827088" y="5229225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64" name="Oval 20"/>
          <p:cNvSpPr>
            <a:spLocks noChangeArrowheads="1"/>
          </p:cNvSpPr>
          <p:nvPr/>
        </p:nvSpPr>
        <p:spPr bwMode="auto">
          <a:xfrm>
            <a:off x="395288" y="4797425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46092" name="Oval 21"/>
          <p:cNvSpPr>
            <a:spLocks noChangeArrowheads="1"/>
          </p:cNvSpPr>
          <p:nvPr/>
        </p:nvSpPr>
        <p:spPr bwMode="auto">
          <a:xfrm>
            <a:off x="0" y="5229225"/>
            <a:ext cx="576263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23566" name="Oval 22"/>
          <p:cNvSpPr>
            <a:spLocks noChangeArrowheads="1"/>
          </p:cNvSpPr>
          <p:nvPr/>
        </p:nvSpPr>
        <p:spPr bwMode="auto">
          <a:xfrm>
            <a:off x="1547813" y="4076700"/>
            <a:ext cx="12239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</a:t>
            </a:r>
          </a:p>
        </p:txBody>
      </p:sp>
      <p:sp>
        <p:nvSpPr>
          <p:cNvPr id="23567" name="Oval 23"/>
          <p:cNvSpPr>
            <a:spLocks noChangeArrowheads="1"/>
          </p:cNvSpPr>
          <p:nvPr/>
        </p:nvSpPr>
        <p:spPr bwMode="auto">
          <a:xfrm>
            <a:off x="1439863" y="4695825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68" name="Oval 24"/>
          <p:cNvSpPr>
            <a:spLocks noChangeArrowheads="1"/>
          </p:cNvSpPr>
          <p:nvPr/>
        </p:nvSpPr>
        <p:spPr bwMode="auto">
          <a:xfrm>
            <a:off x="2266950" y="4695825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69" name="Oval 25"/>
          <p:cNvSpPr>
            <a:spLocks noChangeArrowheads="1"/>
          </p:cNvSpPr>
          <p:nvPr/>
        </p:nvSpPr>
        <p:spPr bwMode="auto">
          <a:xfrm>
            <a:off x="1835150" y="5129213"/>
            <a:ext cx="576263" cy="534987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0" name="Oval 26"/>
          <p:cNvSpPr>
            <a:spLocks noChangeArrowheads="1"/>
          </p:cNvSpPr>
          <p:nvPr/>
        </p:nvSpPr>
        <p:spPr bwMode="auto">
          <a:xfrm>
            <a:off x="2266950" y="5200650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1" name="Oval 27"/>
          <p:cNvSpPr>
            <a:spLocks noChangeArrowheads="1"/>
          </p:cNvSpPr>
          <p:nvPr/>
        </p:nvSpPr>
        <p:spPr bwMode="auto">
          <a:xfrm>
            <a:off x="1835150" y="4768850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2" name="Oval 28"/>
          <p:cNvSpPr>
            <a:spLocks noChangeArrowheads="1"/>
          </p:cNvSpPr>
          <p:nvPr/>
        </p:nvSpPr>
        <p:spPr bwMode="auto">
          <a:xfrm>
            <a:off x="1439863" y="520065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3" name="Oval 29"/>
          <p:cNvSpPr>
            <a:spLocks noChangeArrowheads="1"/>
          </p:cNvSpPr>
          <p:nvPr/>
        </p:nvSpPr>
        <p:spPr bwMode="auto">
          <a:xfrm>
            <a:off x="2879725" y="4076700"/>
            <a:ext cx="12239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</a:t>
            </a:r>
          </a:p>
        </p:txBody>
      </p:sp>
      <p:sp>
        <p:nvSpPr>
          <p:cNvPr id="23574" name="Oval 30"/>
          <p:cNvSpPr>
            <a:spLocks noChangeArrowheads="1"/>
          </p:cNvSpPr>
          <p:nvPr/>
        </p:nvSpPr>
        <p:spPr bwMode="auto">
          <a:xfrm>
            <a:off x="2771775" y="4695825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5" name="Oval 31"/>
          <p:cNvSpPr>
            <a:spLocks noChangeArrowheads="1"/>
          </p:cNvSpPr>
          <p:nvPr/>
        </p:nvSpPr>
        <p:spPr bwMode="auto">
          <a:xfrm>
            <a:off x="3598863" y="4695825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6" name="Oval 32"/>
          <p:cNvSpPr>
            <a:spLocks noChangeArrowheads="1"/>
          </p:cNvSpPr>
          <p:nvPr/>
        </p:nvSpPr>
        <p:spPr bwMode="auto">
          <a:xfrm>
            <a:off x="3167063" y="5129213"/>
            <a:ext cx="576262" cy="534987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7" name="Oval 33"/>
          <p:cNvSpPr>
            <a:spLocks noChangeArrowheads="1"/>
          </p:cNvSpPr>
          <p:nvPr/>
        </p:nvSpPr>
        <p:spPr bwMode="auto">
          <a:xfrm>
            <a:off x="3598863" y="520065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8" name="Oval 34"/>
          <p:cNvSpPr>
            <a:spLocks noChangeArrowheads="1"/>
          </p:cNvSpPr>
          <p:nvPr/>
        </p:nvSpPr>
        <p:spPr bwMode="auto">
          <a:xfrm>
            <a:off x="3167063" y="476885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79" name="Oval 35"/>
          <p:cNvSpPr>
            <a:spLocks noChangeArrowheads="1"/>
          </p:cNvSpPr>
          <p:nvPr/>
        </p:nvSpPr>
        <p:spPr bwMode="auto">
          <a:xfrm>
            <a:off x="2771775" y="5200650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0" name="Oval 36"/>
          <p:cNvSpPr>
            <a:spLocks noChangeArrowheads="1"/>
          </p:cNvSpPr>
          <p:nvPr/>
        </p:nvSpPr>
        <p:spPr bwMode="auto">
          <a:xfrm>
            <a:off x="4967288" y="4105275"/>
            <a:ext cx="12239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</a:t>
            </a:r>
          </a:p>
        </p:txBody>
      </p:sp>
      <p:sp>
        <p:nvSpPr>
          <p:cNvPr id="23581" name="Oval 37"/>
          <p:cNvSpPr>
            <a:spLocks noChangeArrowheads="1"/>
          </p:cNvSpPr>
          <p:nvPr/>
        </p:nvSpPr>
        <p:spPr bwMode="auto">
          <a:xfrm>
            <a:off x="4859338" y="472440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2" name="Oval 38"/>
          <p:cNvSpPr>
            <a:spLocks noChangeArrowheads="1"/>
          </p:cNvSpPr>
          <p:nvPr/>
        </p:nvSpPr>
        <p:spPr bwMode="auto">
          <a:xfrm>
            <a:off x="5686425" y="4724400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3" name="Oval 39"/>
          <p:cNvSpPr>
            <a:spLocks noChangeArrowheads="1"/>
          </p:cNvSpPr>
          <p:nvPr/>
        </p:nvSpPr>
        <p:spPr bwMode="auto">
          <a:xfrm>
            <a:off x="5254625" y="5157788"/>
            <a:ext cx="576263" cy="534987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4" name="Oval 40"/>
          <p:cNvSpPr>
            <a:spLocks noChangeArrowheads="1"/>
          </p:cNvSpPr>
          <p:nvPr/>
        </p:nvSpPr>
        <p:spPr bwMode="auto">
          <a:xfrm>
            <a:off x="5686425" y="5229225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5" name="Oval 41"/>
          <p:cNvSpPr>
            <a:spLocks noChangeArrowheads="1"/>
          </p:cNvSpPr>
          <p:nvPr/>
        </p:nvSpPr>
        <p:spPr bwMode="auto">
          <a:xfrm>
            <a:off x="5254625" y="4797425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6" name="Oval 42"/>
          <p:cNvSpPr>
            <a:spLocks noChangeArrowheads="1"/>
          </p:cNvSpPr>
          <p:nvPr/>
        </p:nvSpPr>
        <p:spPr bwMode="auto">
          <a:xfrm>
            <a:off x="4859338" y="5229225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7" name="Oval 43"/>
          <p:cNvSpPr>
            <a:spLocks noChangeArrowheads="1"/>
          </p:cNvSpPr>
          <p:nvPr/>
        </p:nvSpPr>
        <p:spPr bwMode="auto">
          <a:xfrm>
            <a:off x="6407150" y="4076700"/>
            <a:ext cx="12239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</a:t>
            </a:r>
          </a:p>
        </p:txBody>
      </p:sp>
      <p:sp>
        <p:nvSpPr>
          <p:cNvPr id="23588" name="Oval 44"/>
          <p:cNvSpPr>
            <a:spLocks noChangeArrowheads="1"/>
          </p:cNvSpPr>
          <p:nvPr/>
        </p:nvSpPr>
        <p:spPr bwMode="auto">
          <a:xfrm>
            <a:off x="6299200" y="4695825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89" name="Oval 45"/>
          <p:cNvSpPr>
            <a:spLocks noChangeArrowheads="1"/>
          </p:cNvSpPr>
          <p:nvPr/>
        </p:nvSpPr>
        <p:spPr bwMode="auto">
          <a:xfrm>
            <a:off x="7126288" y="4695825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90" name="Oval 46"/>
          <p:cNvSpPr>
            <a:spLocks noChangeArrowheads="1"/>
          </p:cNvSpPr>
          <p:nvPr/>
        </p:nvSpPr>
        <p:spPr bwMode="auto">
          <a:xfrm>
            <a:off x="6694488" y="5129213"/>
            <a:ext cx="576262" cy="534987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91" name="Oval 47"/>
          <p:cNvSpPr>
            <a:spLocks noChangeArrowheads="1"/>
          </p:cNvSpPr>
          <p:nvPr/>
        </p:nvSpPr>
        <p:spPr bwMode="auto">
          <a:xfrm>
            <a:off x="7126288" y="520065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92" name="Oval 48"/>
          <p:cNvSpPr>
            <a:spLocks noChangeArrowheads="1"/>
          </p:cNvSpPr>
          <p:nvPr/>
        </p:nvSpPr>
        <p:spPr bwMode="auto">
          <a:xfrm>
            <a:off x="6694488" y="4768850"/>
            <a:ext cx="576262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3593" name="Oval 49"/>
          <p:cNvSpPr>
            <a:spLocks noChangeArrowheads="1"/>
          </p:cNvSpPr>
          <p:nvPr/>
        </p:nvSpPr>
        <p:spPr bwMode="auto">
          <a:xfrm>
            <a:off x="6299200" y="5200650"/>
            <a:ext cx="576263" cy="534988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46121" name="Oval 50"/>
          <p:cNvSpPr>
            <a:spLocks noChangeArrowheads="1"/>
          </p:cNvSpPr>
          <p:nvPr/>
        </p:nvSpPr>
        <p:spPr bwMode="auto">
          <a:xfrm>
            <a:off x="7739063" y="4076700"/>
            <a:ext cx="1223962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Class</a:t>
            </a:r>
          </a:p>
        </p:txBody>
      </p:sp>
      <p:sp>
        <p:nvSpPr>
          <p:cNvPr id="46122" name="Oval 51"/>
          <p:cNvSpPr>
            <a:spLocks noChangeArrowheads="1"/>
          </p:cNvSpPr>
          <p:nvPr/>
        </p:nvSpPr>
        <p:spPr bwMode="auto">
          <a:xfrm>
            <a:off x="7631113" y="4695825"/>
            <a:ext cx="576262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46123" name="Oval 52"/>
          <p:cNvSpPr>
            <a:spLocks noChangeArrowheads="1"/>
          </p:cNvSpPr>
          <p:nvPr/>
        </p:nvSpPr>
        <p:spPr bwMode="auto">
          <a:xfrm>
            <a:off x="8458200" y="4695825"/>
            <a:ext cx="576263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46124" name="Oval 53"/>
          <p:cNvSpPr>
            <a:spLocks noChangeArrowheads="1"/>
          </p:cNvSpPr>
          <p:nvPr/>
        </p:nvSpPr>
        <p:spPr bwMode="auto">
          <a:xfrm>
            <a:off x="8026400" y="5129213"/>
            <a:ext cx="576263" cy="534987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46125" name="Oval 54"/>
          <p:cNvSpPr>
            <a:spLocks noChangeArrowheads="1"/>
          </p:cNvSpPr>
          <p:nvPr/>
        </p:nvSpPr>
        <p:spPr bwMode="auto">
          <a:xfrm>
            <a:off x="8458200" y="5200650"/>
            <a:ext cx="576263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46126" name="Oval 55"/>
          <p:cNvSpPr>
            <a:spLocks noChangeArrowheads="1"/>
          </p:cNvSpPr>
          <p:nvPr/>
        </p:nvSpPr>
        <p:spPr bwMode="auto">
          <a:xfrm>
            <a:off x="8026400" y="4768850"/>
            <a:ext cx="576263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  <p:sp>
        <p:nvSpPr>
          <p:cNvPr id="46127" name="Oval 56"/>
          <p:cNvSpPr>
            <a:spLocks noChangeArrowheads="1"/>
          </p:cNvSpPr>
          <p:nvPr/>
        </p:nvSpPr>
        <p:spPr bwMode="auto">
          <a:xfrm>
            <a:off x="7631113" y="5200650"/>
            <a:ext cx="576262" cy="534988"/>
          </a:xfrm>
          <a:prstGeom prst="ellipse">
            <a:avLst/>
          </a:prstGeom>
          <a:solidFill>
            <a:srgbClr val="73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CCFFCC"/>
                </a:solidFill>
              </a:rP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Clustered/ Nested Design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Benefits</a:t>
            </a:r>
          </a:p>
          <a:p>
            <a:pPr lvl="1"/>
            <a:r>
              <a:rPr lang="en-US" smtClean="0">
                <a:latin typeface="Tahoma" pitchFamily="34" charset="0"/>
              </a:rPr>
              <a:t>Appropriate for modeling group/area level effects</a:t>
            </a:r>
          </a:p>
          <a:p>
            <a:pPr lvl="1"/>
            <a:r>
              <a:rPr lang="en-US" smtClean="0">
                <a:latin typeface="Tahoma" pitchFamily="34" charset="0"/>
              </a:rPr>
              <a:t>May facilitate delivery/ reduce contamination</a:t>
            </a:r>
          </a:p>
          <a:p>
            <a:r>
              <a:rPr lang="en-US" smtClean="0">
                <a:latin typeface="Tahoma" pitchFamily="34" charset="0"/>
              </a:rPr>
              <a:t>Drawbacks</a:t>
            </a:r>
          </a:p>
          <a:p>
            <a:pPr lvl="1"/>
            <a:r>
              <a:rPr lang="en-US" smtClean="0">
                <a:latin typeface="Tahoma" pitchFamily="34" charset="0"/>
              </a:rPr>
              <a:t>Reduces ability (power) to detect individual level effects</a:t>
            </a:r>
          </a:p>
          <a:p>
            <a:pPr lvl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Advanced Types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26375" cy="4114800"/>
          </a:xfrm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Blocked (groups)</a:t>
            </a:r>
          </a:p>
          <a:p>
            <a:r>
              <a:rPr lang="en-US" smtClean="0">
                <a:latin typeface="Tahoma" pitchFamily="34" charset="0"/>
              </a:rPr>
              <a:t>Stratified (e.g. to balance gender)</a:t>
            </a:r>
          </a:p>
          <a:p>
            <a:r>
              <a:rPr lang="en-US" smtClean="0">
                <a:latin typeface="Tahoma" pitchFamily="34" charset="0"/>
              </a:rPr>
              <a:t>Yoked pairs (e.g. Cambridge Somerville)</a:t>
            </a:r>
          </a:p>
          <a:p>
            <a:r>
              <a:rPr lang="en-US" smtClean="0">
                <a:latin typeface="Tahoma" pitchFamily="34" charset="0"/>
              </a:rPr>
              <a:t>Minimization (control known confounds)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Tahoma" pitchFamily="34" charset="0"/>
            </a:endParaRPr>
          </a:p>
          <a:p>
            <a:endParaRPr lang="en-US" smtClean="0">
              <a:latin typeface="Tahoma" pitchFamily="34" charset="0"/>
            </a:endParaRPr>
          </a:p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GB" smtClean="0">
                <a:latin typeface="Tahoma" pitchFamily="34" charset="0"/>
              </a:rPr>
              <a:t>‘</a:t>
            </a:r>
            <a:r>
              <a:rPr lang="en-GB" altLang="ja-JP" smtClean="0">
                <a:latin typeface="Tahoma" pitchFamily="34" charset="0"/>
              </a:rPr>
              <a:t>Quasi-Randomisation</a:t>
            </a:r>
            <a:r>
              <a:rPr lang="ja-JP" altLang="en-GB" smtClean="0">
                <a:latin typeface="Tahoma" pitchFamily="34" charset="0"/>
              </a:rPr>
              <a:t>’</a:t>
            </a:r>
            <a:endParaRPr lang="en-GB" smtClean="0">
              <a:latin typeface="Tahoma" pitchFamily="34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Date of birth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Day of week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Alternating assignment</a:t>
            </a:r>
          </a:p>
          <a:p>
            <a:pPr eaLnBrk="1" hangingPunct="1">
              <a:buFont typeface="Wingdings" pitchFamily="2" charset="2"/>
              <a:buChar char="n"/>
            </a:pPr>
            <a:endParaRPr lang="en-GB" dirty="0" smtClean="0"/>
          </a:p>
          <a:p>
            <a:pPr eaLnBrk="1" hangingPunct="1">
              <a:buFont typeface="Wingdings" pitchFamily="2" charset="2"/>
              <a:buChar char="n"/>
            </a:pPr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Selection / Allocation Bias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>
                <a:latin typeface="Tahoma" pitchFamily="34" charset="0"/>
              </a:rPr>
              <a:t>Was group assignment determined randomly or might it have been related to outcomes or the interventions received?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Allocation Bias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In non-random studies, group assignment is unlikely to be unbiased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>
                <a:latin typeface="Tahoma" pitchFamily="34" charset="0"/>
              </a:rPr>
              <a:t>Even in randomised studies, assignment can be influenced unintentionally, fiddled, or result in dissimilar groups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Selection/Allocation Bias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58838" y="2195513"/>
            <a:ext cx="1093787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Sample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041525" y="2195513"/>
            <a:ext cx="4191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041525" y="3262313"/>
            <a:ext cx="4191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473325" y="1857375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Intervention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095500" y="3490913"/>
            <a:ext cx="0" cy="1385887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214438" y="4929188"/>
            <a:ext cx="19288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CC0000"/>
                </a:solidFill>
                <a:latin typeface="Comic Sans MS" pitchFamily="66" charset="0"/>
              </a:rPr>
              <a:t>Selection bias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473325" y="35623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Control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857250" y="5595938"/>
            <a:ext cx="3309938" cy="333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Comic Sans MS" pitchFamily="66" charset="0"/>
              </a:rPr>
              <a:t>Assessment (T</a:t>
            </a:r>
            <a:r>
              <a:rPr lang="en-GB" sz="2000" baseline="-25000">
                <a:latin typeface="Comic Sans MS" pitchFamily="66" charset="0"/>
              </a:rPr>
              <a:t>0</a:t>
            </a:r>
            <a:r>
              <a:rPr lang="en-GB" sz="2000">
                <a:latin typeface="Comic Sans MS" pitchFamily="66" charset="0"/>
              </a:rPr>
              <a:t>)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4167188" y="23479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814888" y="1857375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Intervention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814888" y="35623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Control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4167188" y="40624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6524625" y="23479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172325" y="1857375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Intervention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7172325" y="356235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Tahoma" pitchFamily="34" charset="0"/>
              </a:rPr>
              <a:t>Control</a:t>
            </a:r>
          </a:p>
          <a:p>
            <a:r>
              <a:rPr lang="en-GB" sz="2000">
                <a:latin typeface="Tahoma" pitchFamily="34" charset="0"/>
              </a:rPr>
              <a:t>Group</a:t>
            </a: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6524625" y="40624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667250" y="5595938"/>
            <a:ext cx="2071688" cy="333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Comic Sans MS" pitchFamily="66" charset="0"/>
              </a:rPr>
              <a:t>T</a:t>
            </a:r>
            <a:r>
              <a:rPr lang="en-GB" sz="2000" baseline="-25000">
                <a:latin typeface="Comic Sans MS" pitchFamily="66" charset="0"/>
              </a:rPr>
              <a:t>1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000875" y="5595938"/>
            <a:ext cx="2071688" cy="333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>
                <a:latin typeface="Comic Sans MS" pitchFamily="66" charset="0"/>
              </a:rPr>
              <a:t>T</a:t>
            </a:r>
            <a:r>
              <a:rPr lang="en-GB" sz="2000" baseline="-25000">
                <a:latin typeface="Comic Sans MS" pitchFamily="66" charset="0"/>
              </a:rPr>
              <a:t>2</a:t>
            </a:r>
            <a:endParaRPr lang="en-GB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16" grpId="0"/>
      <p:bldP spid="19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41" grpId="0" animBg="1"/>
      <p:bldP spid="42" grpId="0" animBg="1"/>
      <p:bldP spid="43" grpId="0" animBg="1"/>
      <p:bldP spid="44" grpId="0" animBg="1"/>
      <p:bldP spid="30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marL="609600" indent="-609600" eaLnBrk="1" hangingPunct="1"/>
            <a:r>
              <a:rPr lang="en-GB" smtClean="0">
                <a:latin typeface="Tahoma" pitchFamily="34" charset="0"/>
              </a:rPr>
              <a:t>Allocation Concealment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609600" indent="-609600" eaLnBrk="1" hangingPunct="1"/>
            <a:r>
              <a:rPr lang="en-GB" dirty="0" smtClean="0">
                <a:latin typeface="Tahoma" pitchFamily="34" charset="0"/>
              </a:rPr>
              <a:t>Were the practitioner and the client both unaware of the next allocated treatment?</a:t>
            </a:r>
          </a:p>
          <a:p>
            <a:pPr marL="609600" indent="-609600" eaLnBrk="1" hangingPunct="1"/>
            <a:r>
              <a:rPr lang="en-GB" dirty="0" smtClean="0">
                <a:latin typeface="Tahoma" pitchFamily="34" charset="0"/>
              </a:rPr>
              <a:t>Leads to recruitment bias or performance bias</a:t>
            </a:r>
          </a:p>
          <a:p>
            <a:pPr marL="609600" indent="-609600" eaLnBrk="1" hangingPunct="1"/>
            <a:r>
              <a:rPr lang="en-GB" dirty="0" smtClean="0">
                <a:latin typeface="Tahoma" pitchFamily="34" charset="0"/>
              </a:rPr>
              <a:t>Safeguard the assignment sequence </a:t>
            </a:r>
            <a:r>
              <a:rPr lang="en-GB" i="1" dirty="0" smtClean="0">
                <a:latin typeface="Tahoma" pitchFamily="34" charset="0"/>
              </a:rPr>
              <a:t>before</a:t>
            </a:r>
            <a:r>
              <a:rPr lang="en-GB" dirty="0" smtClean="0">
                <a:latin typeface="Tahoma" pitchFamily="34" charset="0"/>
              </a:rPr>
              <a:t> and </a:t>
            </a:r>
            <a:r>
              <a:rPr lang="en-GB" i="1" dirty="0" smtClean="0">
                <a:latin typeface="Tahoma" pitchFamily="34" charset="0"/>
              </a:rPr>
              <a:t>until </a:t>
            </a:r>
            <a:r>
              <a:rPr lang="en-GB" dirty="0" smtClean="0">
                <a:latin typeface="Tahoma" pitchFamily="34" charset="0"/>
              </a:rPr>
              <a:t>allocation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Allocation Bias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81200"/>
            <a:ext cx="78581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z="2800" smtClean="0"/>
              <a:t>Trialists can undermine randomisation 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z="2800" smtClean="0"/>
              <a:t>Whenever possible, studies should</a:t>
            </a:r>
          </a:p>
          <a:p>
            <a:pPr lvl="1" eaLnBrk="1" hangingPunct="1"/>
            <a:r>
              <a:rPr lang="en-GB" sz="2400" smtClean="0"/>
              <a:t>Separate generation and administration of the allocation sequence</a:t>
            </a:r>
          </a:p>
          <a:p>
            <a:pPr lvl="1" eaLnBrk="1" hangingPunct="1"/>
            <a:r>
              <a:rPr lang="en-GB" sz="2400" smtClean="0"/>
              <a:t>Conceal the allocation sequence</a:t>
            </a:r>
          </a:p>
          <a:p>
            <a:pPr lvl="1" eaLnBrk="1" hangingPunct="1"/>
            <a:r>
              <a:rPr lang="en-GB" sz="2400" smtClean="0"/>
              <a:t>Check that allocation concealment was maintained</a:t>
            </a:r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r>
              <a:rPr lang="en-GB" sz="2800" smtClean="0"/>
              <a:t>Small groups are frequently unbalanced on baseline variables</a:t>
            </a:r>
          </a:p>
          <a:p>
            <a:pPr lvl="1" eaLnBrk="1" hangingPunct="1"/>
            <a:endParaRPr lang="en-GB" sz="2400" smtClean="0"/>
          </a:p>
          <a:p>
            <a:pPr lvl="1" eaLnBrk="1" hangingPunct="1"/>
            <a:endParaRPr lang="en-GB" smtClean="0"/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3104464"/>
              </p:ext>
            </p:extLst>
          </p:nvPr>
        </p:nvGraphicFramePr>
        <p:xfrm>
          <a:off x="742950" y="1788582"/>
          <a:ext cx="7705106" cy="3520017"/>
        </p:xfrm>
        <a:graphic>
          <a:graphicData uri="http://schemas.openxmlformats.org/presentationml/2006/ole">
            <p:oleObj spid="_x0000_s1068" name="Document" r:id="rId3" imgW="6032278" imgH="275579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23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57188"/>
            <a:ext cx="7896225" cy="1471612"/>
          </a:xfrm>
        </p:spPr>
        <p:txBody>
          <a:bodyPr lIns="92075" tIns="46038" rIns="92075" bIns="46038"/>
          <a:lstStyle/>
          <a:p>
            <a:pPr eaLnBrk="1" hangingPunct="1"/>
            <a:r>
              <a:rPr lang="en-GB" sz="3200" smtClean="0">
                <a:latin typeface="Tahoma" pitchFamily="34" charset="0"/>
              </a:rPr>
              <a:t>Evidence that aspects of design are related to research findings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110538" cy="4114800"/>
          </a:xfrm>
        </p:spPr>
        <p:txBody>
          <a:bodyPr lIns="92075" tIns="46038" rIns="92075" bIns="46038"/>
          <a:lstStyle/>
          <a:p>
            <a:pPr marL="609600" indent="-609600" eaLnBrk="1" hangingPunct="1"/>
            <a:r>
              <a:rPr lang="en-GB" sz="2800" smtClean="0">
                <a:latin typeface="Tahoma" pitchFamily="34" charset="0"/>
              </a:rPr>
              <a:t>250 randomised trials from 33 meta-analyses treatment effect 30% to 41% larger in trial without adequate concealment of treatment allocation </a:t>
            </a:r>
          </a:p>
          <a:p>
            <a:pPr marL="609600" indent="-609600" eaLnBrk="1" hangingPunct="1"/>
            <a:r>
              <a:rPr lang="en-GB" sz="2800" smtClean="0">
                <a:latin typeface="Tahoma" pitchFamily="34" charset="0"/>
              </a:rPr>
              <a:t>17% larger in trials that were not double-blind</a:t>
            </a:r>
          </a:p>
          <a:p>
            <a:pPr marL="990600" lvl="1" indent="-533400" eaLnBrk="1" hangingPunct="1"/>
            <a:endParaRPr lang="en-GB" sz="2000" smtClean="0">
              <a:latin typeface="Tahoma" pitchFamily="34" charset="0"/>
            </a:endParaRPr>
          </a:p>
          <a:p>
            <a:pPr marL="990600" lvl="1" indent="-533400" eaLnBrk="1" hangingPunct="1"/>
            <a:r>
              <a:rPr lang="en-GB" sz="2000" smtClean="0">
                <a:latin typeface="Tahoma" pitchFamily="34" charset="0"/>
              </a:rPr>
              <a:t>Schulz KF, Chalmers I, Hayes RJ, Altman DG. Empirical evidence of bias. Dimensions of methodological quality associated with estimates of treatment effects in controlled trials. JAMA 1995 Feb 1;273(5):408-12.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Subversion: Why?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GB" sz="2800" i="1" smtClean="0">
                <a:latin typeface="Tahoma" pitchFamily="34" charset="0"/>
              </a:rPr>
              <a:t>“</a:t>
            </a:r>
            <a:r>
              <a:rPr lang="en-GB" altLang="ja-JP" sz="2800" i="1" smtClean="0">
                <a:latin typeface="Tahoma" pitchFamily="34" charset="0"/>
              </a:rPr>
              <a:t>RCTS appear to annoy human nature - if properly conducted, indeed they should</a:t>
            </a:r>
            <a:r>
              <a:rPr lang="ja-JP" altLang="en-GB" sz="2800" i="1" smtClean="0">
                <a:latin typeface="Tahoma" pitchFamily="34" charset="0"/>
              </a:rPr>
              <a:t>”</a:t>
            </a:r>
            <a:endParaRPr lang="en-GB" altLang="ja-JP" sz="2800" i="1" smtClean="0">
              <a:latin typeface="Tahoma" pitchFamily="34" charset="0"/>
            </a:endParaRPr>
          </a:p>
          <a:p>
            <a:pPr eaLnBrk="1" hangingPunct="1"/>
            <a:endParaRPr lang="en-GB" smtClean="0">
              <a:latin typeface="Tahoma" pitchFamily="34" charset="0"/>
            </a:endParaRPr>
          </a:p>
          <a:p>
            <a:pPr eaLnBrk="1" hangingPunct="1"/>
            <a:r>
              <a:rPr lang="en-GB" smtClean="0">
                <a:latin typeface="Tahoma" pitchFamily="34" charset="0"/>
              </a:rPr>
              <a:t>Investigators intellectually grasp the concept, but have contradictory interests in clinical practice</a:t>
            </a:r>
          </a:p>
          <a:p>
            <a:pPr lvl="1" eaLnBrk="1" hangingPunct="1"/>
            <a:r>
              <a:rPr lang="en-GB" smtClean="0">
                <a:latin typeface="Tahoma" pitchFamily="34" charset="0"/>
              </a:rPr>
              <a:t>trying to get the best treatment for a particular client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Subversion: How?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62888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Tahoma" pitchFamily="34" charset="0"/>
              </a:rPr>
              <a:t>Selecting desired allocation from an open list</a:t>
            </a:r>
          </a:p>
          <a:p>
            <a:pPr eaLnBrk="1" hangingPunct="1"/>
            <a:r>
              <a:rPr lang="en-GB" sz="2800" smtClean="0">
                <a:latin typeface="Tahoma" pitchFamily="34" charset="0"/>
              </a:rPr>
              <a:t>Holding translucent envelopes to light / opening envelopes</a:t>
            </a:r>
          </a:p>
          <a:p>
            <a:pPr eaLnBrk="1" hangingPunct="1"/>
            <a:r>
              <a:rPr lang="en-GB" sz="2800" smtClean="0">
                <a:latin typeface="Tahoma" pitchFamily="34" charset="0"/>
              </a:rPr>
              <a:t>Feeling differential weight of envelopes/treatment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Subversion: Prevention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Randomisation procedure must have methodological safeguards that thwart subversion!</a:t>
            </a:r>
          </a:p>
          <a:p>
            <a:pPr eaLnBrk="1" hangingPunct="1"/>
            <a:r>
              <a:rPr lang="en-GB" smtClean="0">
                <a:latin typeface="Tahoma" pitchFamily="34" charset="0"/>
              </a:rPr>
              <a:t>Need to minimise selection bias i.e. biased allocation to comparison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latin typeface="Tahoma" pitchFamily="34" charset="0"/>
              </a:rPr>
              <a:t>Allocation Concealment </a:t>
            </a:r>
            <a:br>
              <a:rPr lang="en-GB" smtClean="0">
                <a:latin typeface="Tahoma" pitchFamily="34" charset="0"/>
              </a:rPr>
            </a:br>
            <a:r>
              <a:rPr lang="en-GB" smtClean="0">
                <a:latin typeface="Tahoma" pitchFamily="34" charset="0"/>
              </a:rPr>
              <a:t>(Schulz, 1995)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6350" y="2000250"/>
            <a:ext cx="7124700" cy="3736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mtClean="0">
                <a:latin typeface="Tahoma" pitchFamily="34" charset="0"/>
              </a:rPr>
              <a:t>Shields those who admit patients into a trial from knowing future assignments.</a:t>
            </a:r>
          </a:p>
          <a:p>
            <a:pPr lvl="1" eaLnBrk="1" hangingPunct="1"/>
            <a:r>
              <a:rPr lang="en-GB" smtClean="0">
                <a:latin typeface="Tahoma" pitchFamily="34" charset="0"/>
              </a:rPr>
              <a:t>The decision to accept or reject a participant must be made, and informed consent obtained, without knowledge of the treatment to be assigned.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Allocation Concealment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2038" y="1981200"/>
            <a:ext cx="7724775" cy="4519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Tahoma" pitchFamily="34" charset="0"/>
              </a:rPr>
              <a:t>Centralised 24 hour telephone hotline (e.g. group assignment by an independent central office) or statistician-controlled randomisation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Tahoma" pitchFamily="34" charset="0"/>
              </a:rPr>
              <a:t>On-site computer system combined with group assignments in a locked unreadable computer file that can be accessed only after entering characteristics of an enrolled subject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Tahoma" pitchFamily="34" charset="0"/>
              </a:rPr>
              <a:t>Sequentially numbered, sealed, opaque envelopes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Allocation v. Blinding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Allocation concealment refers to the process of recruitment and assignment to groups and </a:t>
            </a:r>
            <a:r>
              <a:rPr lang="en-US" i="1" smtClean="0">
                <a:latin typeface="Tahoma" pitchFamily="34" charset="0"/>
              </a:rPr>
              <a:t>occurs before and during the enrollment process</a:t>
            </a:r>
          </a:p>
          <a:p>
            <a:r>
              <a:rPr lang="en-US" smtClean="0">
                <a:latin typeface="Tahoma" pitchFamily="34" charset="0"/>
              </a:rPr>
              <a:t>Blinding refers to the knowledge of practitioners, staff, patients, etc. to the actual assignment </a:t>
            </a:r>
            <a:r>
              <a:rPr lang="en-US" i="1" smtClean="0">
                <a:latin typeface="Tahoma" pitchFamily="34" charset="0"/>
              </a:rPr>
              <a:t>(i.e. it occurs during and after enrollment)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GB" smtClean="0">
                <a:latin typeface="Tahoma" pitchFamily="34" charset="0"/>
              </a:rPr>
              <a:t>Blinding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Safeguards the assignment sequence </a:t>
            </a:r>
            <a:r>
              <a:rPr lang="en-GB" i="1" smtClean="0"/>
              <a:t>after</a:t>
            </a:r>
            <a:r>
              <a:rPr lang="en-GB" smtClean="0"/>
              <a:t> allocation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mtClean="0"/>
              <a:t>Users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mtClean="0"/>
              <a:t>Practitioners/Clinicians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mtClean="0"/>
              <a:t>Assessors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Not always possible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GB" smtClean="0"/>
              <a:t>Financial burden (often requires more staff)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Blinding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Consider importance with respect to outcome-level bias</a:t>
            </a:r>
          </a:p>
          <a:p>
            <a:pPr lvl="1"/>
            <a:r>
              <a:rPr lang="en-US" smtClean="0">
                <a:latin typeface="Tahoma" pitchFamily="34" charset="0"/>
              </a:rPr>
              <a:t>Subjective outcomes (satisfaction)</a:t>
            </a:r>
          </a:p>
          <a:p>
            <a:pPr lvl="1"/>
            <a:r>
              <a:rPr lang="en-US" smtClean="0">
                <a:latin typeface="Tahoma" pitchFamily="34" charset="0"/>
              </a:rPr>
              <a:t>Objective outcomes (death)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Control Groups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What is the control group for?</a:t>
            </a:r>
          </a:p>
          <a:p>
            <a:pPr lvl="1"/>
            <a:r>
              <a:rPr lang="en-US" smtClean="0">
                <a:latin typeface="Tahoma" pitchFamily="34" charset="0"/>
              </a:rPr>
              <a:t>Time</a:t>
            </a:r>
          </a:p>
          <a:p>
            <a:pPr lvl="1"/>
            <a:r>
              <a:rPr lang="en-US" smtClean="0">
                <a:latin typeface="Tahoma" pitchFamily="34" charset="0"/>
              </a:rPr>
              <a:t>Attention</a:t>
            </a:r>
          </a:p>
          <a:p>
            <a:pPr lvl="1"/>
            <a:r>
              <a:rPr lang="ja-JP" altLang="en-US" smtClean="0">
                <a:latin typeface="Tahoma" pitchFamily="34" charset="0"/>
              </a:rPr>
              <a:t>‘</a:t>
            </a:r>
            <a:r>
              <a:rPr lang="en-US" altLang="ja-JP" smtClean="0">
                <a:latin typeface="Tahoma" pitchFamily="34" charset="0"/>
              </a:rPr>
              <a:t>Placebo Effect</a:t>
            </a:r>
            <a:r>
              <a:rPr lang="ja-JP" altLang="en-US" smtClean="0">
                <a:latin typeface="Tahoma" pitchFamily="34" charset="0"/>
              </a:rPr>
              <a:t>’</a:t>
            </a:r>
            <a:endParaRPr lang="en-US" altLang="ja-JP" smtClean="0">
              <a:latin typeface="Tahoma" pitchFamily="34" charset="0"/>
            </a:endParaRPr>
          </a:p>
          <a:p>
            <a:r>
              <a:rPr lang="en-US" smtClean="0">
                <a:latin typeface="Tahoma" pitchFamily="34" charset="0"/>
              </a:rPr>
              <a:t>Inappropriate control group may threaten blinding</a:t>
            </a:r>
          </a:p>
          <a:p>
            <a:pPr lvl="1"/>
            <a:r>
              <a:rPr lang="en-US" smtClean="0">
                <a:latin typeface="Tahoma" pitchFamily="34" charset="0"/>
              </a:rPr>
              <a:t>e.g. Active anti-psychotic versus placebo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Randomized </a:t>
            </a:r>
            <a:r>
              <a:rPr lang="en-US" dirty="0"/>
              <a:t>Control Trial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Eileen Hutton, Professor, </a:t>
            </a:r>
            <a:r>
              <a:rPr lang="en-US" dirty="0"/>
              <a:t>Assistant </a:t>
            </a:r>
            <a:r>
              <a:rPr lang="en-US" dirty="0" smtClean="0"/>
              <a:t>Dean,</a:t>
            </a:r>
          </a:p>
          <a:p>
            <a:r>
              <a:rPr lang="en-US" dirty="0" smtClean="0"/>
              <a:t>Faculty </a:t>
            </a:r>
            <a:r>
              <a:rPr lang="en-US" dirty="0"/>
              <a:t>of Health Sciences (Midwifery</a:t>
            </a:r>
            <a:r>
              <a:rPr lang="en-US" dirty="0" smtClean="0"/>
              <a:t>), McMaster </a:t>
            </a:r>
            <a:r>
              <a:rPr lang="en-US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4085342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Types of Comparison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Superiority</a:t>
            </a:r>
          </a:p>
          <a:p>
            <a:r>
              <a:rPr lang="en-US" smtClean="0">
                <a:latin typeface="Tahoma" pitchFamily="34" charset="0"/>
              </a:rPr>
              <a:t>Non-Inferiority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Measuring Outcomes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Usually easy!</a:t>
            </a:r>
          </a:p>
          <a:p>
            <a:r>
              <a:rPr lang="en-US" smtClean="0">
                <a:latin typeface="Tahoma" pitchFamily="34" charset="0"/>
              </a:rPr>
              <a:t>Continuous</a:t>
            </a:r>
          </a:p>
          <a:p>
            <a:pPr lvl="1"/>
            <a:r>
              <a:rPr lang="en-US" smtClean="0">
                <a:latin typeface="Tahoma" pitchFamily="34" charset="0"/>
              </a:rPr>
              <a:t>Means and SDs</a:t>
            </a:r>
          </a:p>
          <a:p>
            <a:pPr lvl="1"/>
            <a:r>
              <a:rPr lang="en-US" smtClean="0">
                <a:latin typeface="Tahoma" pitchFamily="34" charset="0"/>
              </a:rPr>
              <a:t>ANOVA</a:t>
            </a:r>
          </a:p>
          <a:p>
            <a:r>
              <a:rPr lang="en-US" smtClean="0">
                <a:latin typeface="Tahoma" pitchFamily="34" charset="0"/>
              </a:rPr>
              <a:t>Dichotomous</a:t>
            </a:r>
          </a:p>
          <a:p>
            <a:pPr lvl="1"/>
            <a:r>
              <a:rPr lang="en-US" smtClean="0">
                <a:latin typeface="Tahoma" pitchFamily="34" charset="0"/>
              </a:rPr>
              <a:t>T-test</a:t>
            </a:r>
          </a:p>
          <a:p>
            <a:r>
              <a:rPr lang="en-US" smtClean="0">
                <a:latin typeface="Tahoma" pitchFamily="34" charset="0"/>
              </a:rPr>
              <a:t>(Effect sizes)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You should be familiar with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ConSORT</a:t>
            </a:r>
            <a:endParaRPr lang="en-US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mtClean="0"/>
              <a:t>Checklist &amp; Elaboration paper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http://www.consort-statement.org</a:t>
            </a: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mtClean="0"/>
              <a:t>Extensions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Cluster trials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Non-inferiority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Etc.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mtClean="0"/>
              <a:t>See also The EQUATOR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http://www.equator-network.org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22" name="Picture 3" descr="flowgif"/>
          <p:cNvPicPr>
            <a:picLocks noChangeAspect="1" noChangeArrowheads="1"/>
          </p:cNvPicPr>
          <p:nvPr/>
        </p:nvPicPr>
        <p:blipFill>
          <a:blip r:embed="rId3"/>
          <a:srcRect t="2435" b="8684"/>
          <a:stretch>
            <a:fillRect/>
          </a:stretch>
        </p:blipFill>
        <p:spPr bwMode="auto">
          <a:xfrm>
            <a:off x="1116013" y="188913"/>
            <a:ext cx="64150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188913"/>
            <a:ext cx="46863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More on Bias…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Delgado 2004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Critical Appraisal Sheets from the Centre for Evidence-Based Medicine</a:t>
            </a:r>
          </a:p>
          <a:p>
            <a:pPr eaLnBrk="1" hangingPunct="1"/>
            <a:endParaRPr lang="en-US" smtClean="0">
              <a:latin typeface="Tahoma" pitchFamily="34" charset="0"/>
            </a:endParaRPr>
          </a:p>
          <a:p>
            <a:pPr eaLnBrk="1" hangingPunct="1"/>
            <a:r>
              <a:rPr lang="en-US" sz="2800" smtClean="0">
                <a:latin typeface="Tahoma" pitchFamily="34" charset="0"/>
              </a:rPr>
              <a:t>http://www.cebm.net/index.aspx?o=1157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idea for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Linda Knox, </a:t>
            </a:r>
            <a:r>
              <a:rPr lang="en-US" dirty="0"/>
              <a:t>Head, Department of </a:t>
            </a:r>
            <a:r>
              <a:rPr lang="en-US" dirty="0" smtClean="0"/>
              <a:t>Midwifery, BC </a:t>
            </a:r>
            <a:r>
              <a:rPr lang="en-US" dirty="0"/>
              <a:t>Women’s Hospital </a:t>
            </a:r>
            <a:r>
              <a:rPr lang="en-US" dirty="0" smtClean="0"/>
              <a:t>&amp; </a:t>
            </a:r>
            <a:r>
              <a:rPr lang="en-US" dirty="0"/>
              <a:t>Health Centre, and Providence Health </a:t>
            </a:r>
            <a:r>
              <a:rPr lang="en-US" dirty="0" smtClean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0860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Documents and Settings\Visitor\Desktop\Waterbirth pres'n for Midnet - 29 Feb 2016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Documents and Settings\Visitor\Desktop\Waterbirth pres'n for Midnet - 29 Feb 2016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Documents and Settings\Visitor\Desktop\Waterbirth pres'n for Midnet - 29 Feb 2016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821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smtClean="0"/>
              <a:t>Randomised controlled trials (RCTs)</a:t>
            </a:r>
          </a:p>
        </p:txBody>
      </p:sp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b="1" dirty="0" smtClean="0"/>
              <a:t>Methodologies for a new era summer school</a:t>
            </a:r>
          </a:p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Font typeface="Wingdings" pitchFamily="2" charset="2"/>
              <a:buNone/>
            </a:pPr>
            <a:r>
              <a:rPr lang="en-GB" dirty="0" smtClean="0"/>
              <a:t>School of Applied Social Studies, University College Cork</a:t>
            </a:r>
          </a:p>
          <a:p>
            <a:pPr algn="ctr">
              <a:buFont typeface="Wingdings" pitchFamily="2" charset="2"/>
              <a:buNone/>
            </a:pPr>
            <a:r>
              <a:rPr lang="en-GB" dirty="0" smtClean="0"/>
              <a:t>22 June 2011</a:t>
            </a:r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Dr Paul Montgomery</a:t>
            </a:r>
            <a:br>
              <a:rPr lang="en-GB" b="1" dirty="0" smtClean="0"/>
            </a:br>
            <a:r>
              <a:rPr lang="en-GB" b="1" dirty="0" smtClean="0"/>
              <a:t>Jennifer Burton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Documents and Settings\Visitor\Desktop\Waterbirth pres'n for Midnet - 29 Feb 2016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Documents and Settings\Visitor\Desktop\Waterbirth pres'n for Midnet - 29 Feb 2016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Documents and Settings\Visitor\Desktop\Waterbirth pres'n for Midnet - 29 Feb 2016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Documents and Settings\Visitor\Desktop\Waterbirth pres'n for Midnet - 29 Feb 2016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Documents and Settings\Visitor\Desktop\Waterbirth pres'n for Midnet - 29 Feb 2016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Documents and Settings\Visitor\Desktop\Waterbirth pres'n for Midnet - 29 Feb 2016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Documents and Settings\Visitor\Desktop\Waterbirth pres'n for Midnet - 29 Feb 2016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Documents and Settings\Visitor\Desktop\Waterbirth pres'n for Midnet - 29 Feb 2016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Documents and Settings\Visitor\Desktop\Waterbirth pres'n for Midnet - 29 Feb 2016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Documents and Settings\Visitor\Desktop\Waterbirth pres'n for Midnet - 29 Feb 2016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Aims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Questions </a:t>
            </a:r>
            <a:r>
              <a:rPr lang="en-GB" dirty="0" err="1" smtClean="0"/>
              <a:t>RCTs</a:t>
            </a:r>
            <a:r>
              <a:rPr lang="en-GB" dirty="0" smtClean="0"/>
              <a:t> might answer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Main strengths and weaknesses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How to conduct them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Different types of </a:t>
            </a:r>
            <a:r>
              <a:rPr lang="en-GB" dirty="0" err="1" smtClean="0"/>
              <a:t>RCTs</a:t>
            </a:r>
            <a:endParaRPr lang="en-GB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en-GB" dirty="0" smtClean="0"/>
              <a:t>Analysing their results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Documents and Settings\Visitor\Desktop\Waterbirth pres'n for Midnet - 29 Feb 2016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Documents and Settings\Visitor\Desktop\Waterbirth pres'n for Midnet - 29 Feb 2016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Documents and Settings\Visitor\Desktop\Waterbirth pres'n for Midnet - 29 Feb 2016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Documents and Settings\Visitor\Desktop\Waterbirth pres'n for Midnet - 29 Feb 2016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C:\Documents and Settings\Visitor\Desktop\Waterbirth pres'n for Midnet - 29 Feb 2016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C:\Documents and Settings\Visitor\Desktop\Waterbirth pres'n for Midnet - 29 Feb 2016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C:\Documents and Settings\Visitor\Desktop\Waterbirth pres'n for Midnet - 29 Feb 2016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C:\Documents and Settings\Visitor\Desktop\Waterbirth pres'n for Midnet - 29 Feb 2016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3655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of midwives </a:t>
            </a:r>
            <a:br>
              <a:rPr lang="en-US" dirty="0" smtClean="0"/>
            </a:br>
            <a:r>
              <a:rPr lang="en-US" dirty="0" smtClean="0"/>
              <a:t>(MATRIEX-Q) Preliminary Findings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731963"/>
            <a:ext cx="7772400" cy="1500187"/>
          </a:xfrm>
        </p:spPr>
        <p:txBody>
          <a:bodyPr/>
          <a:lstStyle/>
          <a:p>
            <a:r>
              <a:rPr lang="en-US" dirty="0" smtClean="0"/>
              <a:t>Michelle Butler, Professor, Director, UBC Midwifery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Aims</a:t>
            </a:r>
          </a:p>
          <a:p>
            <a:r>
              <a:rPr lang="en-CA" dirty="0" smtClean="0"/>
              <a:t>To explore midwives’ interest in research, their involvement in research to date, experience of and training to conduct research, perceived training needs, and how the BC Midwifery Network can support these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Methods</a:t>
            </a:r>
          </a:p>
          <a:p>
            <a:r>
              <a:rPr lang="en-CA" dirty="0"/>
              <a:t>S</a:t>
            </a:r>
            <a:r>
              <a:rPr lang="en-CA" dirty="0" smtClean="0"/>
              <a:t>hort</a:t>
            </a:r>
            <a:r>
              <a:rPr lang="en-CA" dirty="0"/>
              <a:t>, anonymous, on-line survey of </a:t>
            </a:r>
            <a:r>
              <a:rPr lang="en-CA" dirty="0" smtClean="0"/>
              <a:t>midwives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242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Questions for RCTs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Efficacy</a:t>
            </a:r>
          </a:p>
          <a:p>
            <a:r>
              <a:rPr lang="en-US" dirty="0" smtClean="0">
                <a:latin typeface="Tahoma" pitchFamily="34" charset="0"/>
              </a:rPr>
              <a:t>Effectiveness (including multiple treatment effects)</a:t>
            </a:r>
          </a:p>
          <a:p>
            <a:r>
              <a:rPr lang="en-US" dirty="0" smtClean="0">
                <a:latin typeface="Tahoma" pitchFamily="34" charset="0"/>
              </a:rPr>
              <a:t>Harm</a:t>
            </a:r>
          </a:p>
          <a:p>
            <a:r>
              <a:rPr lang="en-US" dirty="0" smtClean="0">
                <a:latin typeface="Tahoma" pitchFamily="34" charset="0"/>
              </a:rPr>
              <a:t>Mediators</a:t>
            </a:r>
          </a:p>
          <a:p>
            <a:r>
              <a:rPr lang="en-US" dirty="0" smtClean="0">
                <a:latin typeface="Tahoma" pitchFamily="34" charset="0"/>
              </a:rPr>
              <a:t>Moderators</a:t>
            </a:r>
          </a:p>
          <a:p>
            <a:r>
              <a:rPr lang="en-US" dirty="0" smtClean="0">
                <a:latin typeface="Tahoma" pitchFamily="34" charset="0"/>
              </a:rPr>
              <a:t>Others?</a:t>
            </a:r>
          </a:p>
          <a:p>
            <a:endParaRPr lang="en-US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Attitudes towards research </a:t>
            </a:r>
          </a:p>
          <a:p>
            <a:r>
              <a:rPr lang="en-US" dirty="0" smtClean="0"/>
              <a:t>Involvement in research  </a:t>
            </a:r>
          </a:p>
          <a:p>
            <a:r>
              <a:rPr lang="en-US" dirty="0" smtClean="0"/>
              <a:t>Current research skills</a:t>
            </a:r>
          </a:p>
          <a:p>
            <a:r>
              <a:rPr lang="en-US" dirty="0" smtClean="0"/>
              <a:t>Interest in the BC Midwifery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4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dobeStock_7387493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20900" y="63502"/>
            <a:ext cx="5867400" cy="54398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sz="2000" dirty="0" smtClean="0">
                <a:solidFill>
                  <a:schemeClr val="bg1"/>
                </a:solidFill>
                <a:ea typeface="+mn-ea"/>
                <a:cs typeface="+mn-cs"/>
              </a:rPr>
              <a:t>Participants</a:t>
            </a:r>
            <a:r>
              <a:rPr lang="en-US" sz="200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a typeface="+mn-ea"/>
                <a:cs typeface="+mn-cs"/>
              </a:rPr>
              <a:t>(n=57)</a:t>
            </a:r>
            <a:endParaRPr sz="20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6231620"/>
              </p:ext>
            </p:extLst>
          </p:nvPr>
        </p:nvGraphicFramePr>
        <p:xfrm>
          <a:off x="1117600" y="908050"/>
          <a:ext cx="7023100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836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dobeStock_7387493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06662" y="12704"/>
            <a:ext cx="4452937" cy="54398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Education and Research Training 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3868868"/>
              </p:ext>
            </p:extLst>
          </p:nvPr>
        </p:nvGraphicFramePr>
        <p:xfrm>
          <a:off x="652780" y="556687"/>
          <a:ext cx="7838440" cy="459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715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Midwives’ attitudes towards research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790700"/>
            <a:ext cx="8587833" cy="41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5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Autofit/>
          </a:bodyPr>
          <a:lstStyle/>
          <a:p>
            <a:r>
              <a:rPr lang="en-US" sz="2400" b="0" i="0" dirty="0" smtClean="0">
                <a:latin typeface="Lucida Grande"/>
                <a:ea typeface="Lucida Grande"/>
                <a:cs typeface="Lucida Grande"/>
              </a:rPr>
              <a:t>Current involvement in research and skills (%)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6894613"/>
              </p:ext>
            </p:extLst>
          </p:nvPr>
        </p:nvGraphicFramePr>
        <p:xfrm>
          <a:off x="558800" y="1219200"/>
          <a:ext cx="80137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5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b="0" i="0" dirty="0" smtClean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Priorities for research training (%)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175063"/>
              </p:ext>
            </p:extLst>
          </p:nvPr>
        </p:nvGraphicFramePr>
        <p:xfrm>
          <a:off x="609600" y="1181100"/>
          <a:ext cx="7950199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575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b="0" i="0" dirty="0" smtClean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Skills needs (%)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11300"/>
            <a:ext cx="8597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skills (%)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5344116"/>
              </p:ext>
            </p:extLst>
          </p:nvPr>
        </p:nvGraphicFramePr>
        <p:xfrm>
          <a:off x="457200" y="1645920"/>
          <a:ext cx="8128000" cy="45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917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in BC Midwifery Network (%)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4318791"/>
              </p:ext>
            </p:extLst>
          </p:nvPr>
        </p:nvGraphicFramePr>
        <p:xfrm>
          <a:off x="533399" y="1655232"/>
          <a:ext cx="8051801" cy="419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96576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days and times (%)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9128560"/>
              </p:ext>
            </p:extLst>
          </p:nvPr>
        </p:nvGraphicFramePr>
        <p:xfrm>
          <a:off x="736599" y="1689100"/>
          <a:ext cx="7467601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2902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GB" smtClean="0">
                <a:latin typeface="Tahoma" pitchFamily="34" charset="0"/>
              </a:rPr>
              <a:t>Levels of evidence (effectiveness studies)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39138" cy="4343400"/>
          </a:xfrm>
        </p:spPr>
        <p:txBody>
          <a:bodyPr lIns="92075" tIns="46038" rIns="92075" bIns="46038"/>
          <a:lstStyle/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Systematic review of several (double-blind) randomised controlled trials</a:t>
            </a:r>
          </a:p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One or more large (double-blind) randomised controlled trials</a:t>
            </a:r>
          </a:p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One or more well-conducted (large) cohort studies </a:t>
            </a:r>
          </a:p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One or more well-conducted case-control studies </a:t>
            </a:r>
          </a:p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A dramatic uncontrolled experiment</a:t>
            </a:r>
          </a:p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Expert committee sitting in review; peer opinion leader</a:t>
            </a:r>
          </a:p>
          <a:p>
            <a:pPr marL="533400" indent="-533400" eaLnBrk="1" hangingPunct="1">
              <a:buFont typeface="Monotype Sorts" charset="2"/>
              <a:buAutoNum type="arabicPeriod"/>
              <a:tabLst>
                <a:tab pos="0" algn="l"/>
              </a:tabLst>
            </a:pPr>
            <a:r>
              <a:rPr lang="en-GB" sz="2400" smtClean="0">
                <a:latin typeface="Tahoma" pitchFamily="34" charset="0"/>
              </a:rPr>
              <a:t>Personal experience (anecdotes)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the 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Campbell, Instructor, UBC Midwifery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3253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29790"/>
            <a:ext cx="8077200" cy="1470660"/>
          </a:xfrm>
        </p:spPr>
        <p:txBody>
          <a:bodyPr>
            <a:noAutofit/>
          </a:bodyPr>
          <a:lstStyle/>
          <a:p>
            <a:r>
              <a:rPr lang="en-US" sz="5400" dirty="0" smtClean="0"/>
              <a:t>In the Press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Midwifery Community of Practice Update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387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3869E"/>
                </a:solidFill>
              </a:rPr>
              <a:t>Febuary</a:t>
            </a:r>
            <a:r>
              <a:rPr lang="en-US" sz="2800" b="1" dirty="0" smtClean="0">
                <a:solidFill>
                  <a:srgbClr val="03869E"/>
                </a:solidFill>
              </a:rPr>
              <a:t> 2016</a:t>
            </a:r>
            <a:endParaRPr lang="en-US" sz="2800" b="1" dirty="0">
              <a:solidFill>
                <a:srgbClr val="03869E"/>
              </a:solidFill>
            </a:endParaRPr>
          </a:p>
        </p:txBody>
      </p:sp>
      <p:pic>
        <p:nvPicPr>
          <p:cNvPr id="27650" name="Picture 2" descr="C:\Documents and Settings\Visitor\Desktop\MABC UBC Cte of Practice Media update Feb 2016\Sl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4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Documents and Settings\Visitor\Desktop\MABC UBC Cte of Practice Media update Feb 2016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Documents and Settings\Visitor\Desktop\MABC UBC Cte of Practice Media update Feb 2016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Documents and Settings\Visitor\Desktop\MABC UBC Cte of Practice Media update Feb 2016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Documents and Settings\Visitor\Desktop\MABC UBC Cte of Practice Media update Feb 2016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Documents and Settings\Visitor\Desktop\MABC UBC Cte of Practice Media update Feb 2016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Documents and Settings\Visitor\Desktop\MABC UBC Cte of Practice Media update Feb 2016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Documents and Settings\Visitor\Desktop\MABC UBC Cte of Practice Media update Feb 2016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Documents and Settings\Visitor\Desktop\MABC UBC Cte of Practice Media update Feb 2016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 am RCTs Paul and J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latin typeface="Tahoma" pitchFamily="34" charset="0"/>
              </a:rPr>
              <a:t>Randomised Controlled Trials (RCTs)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A planned intervention study in which each member of a study population has the same chance of receiving one or more experimental or control treatments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GB" smtClean="0"/>
              <a:t>Randomisation is the </a:t>
            </a:r>
            <a:r>
              <a:rPr lang="en-GB" i="1" smtClean="0"/>
              <a:t>only</a:t>
            </a:r>
            <a:r>
              <a:rPr lang="en-GB" smtClean="0"/>
              <a:t> unique feature of RCTs</a:t>
            </a:r>
          </a:p>
          <a:p>
            <a:pPr eaLnBrk="1" hangingPunct="1">
              <a:buFont typeface="Wingdings" pitchFamily="2" charset="2"/>
              <a:buChar char="n"/>
            </a:pPr>
            <a:endParaRPr lang="en-GB" smtClean="0"/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Documents and Settings\Visitor\Desktop\MABC UBC Cte of Practice Media update Feb 2016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Documents and Settings\Visitor\Desktop\MABC UBC Cte of Practice Media update Feb 2016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Documents and Settings\Visitor\Desktop\MABC UBC Cte of Practice Media update Feb 2016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4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Kathrin Stoll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0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 MidNet Launch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 MidNet Launch .potx</Template>
  <TotalTime>333</TotalTime>
  <Words>1451</Words>
  <Application>Microsoft Macintosh PowerPoint</Application>
  <PresentationFormat>On-screen Show (4:3)</PresentationFormat>
  <Paragraphs>336</Paragraphs>
  <Slides>93</Slides>
  <Notes>32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BC MidNet Launch </vt:lpstr>
      <vt:lpstr>Document</vt:lpstr>
      <vt:lpstr>Meeting </vt:lpstr>
      <vt:lpstr>Agenda Welcome and Update</vt:lpstr>
      <vt:lpstr>Agenda </vt:lpstr>
      <vt:lpstr>Designing a  Randomized Control Trial </vt:lpstr>
      <vt:lpstr>Randomised controlled trials (RCTs)</vt:lpstr>
      <vt:lpstr>Aims</vt:lpstr>
      <vt:lpstr>Questions for RCTs</vt:lpstr>
      <vt:lpstr>Levels of evidence (effectiveness studies)</vt:lpstr>
      <vt:lpstr>Randomised Controlled Trials (RCTs)</vt:lpstr>
      <vt:lpstr>Randomised Trial</vt:lpstr>
      <vt:lpstr>Why Randomise?</vt:lpstr>
      <vt:lpstr>Why Randomise?</vt:lpstr>
      <vt:lpstr>Why Randomise?</vt:lpstr>
      <vt:lpstr>Why Randomise?</vt:lpstr>
      <vt:lpstr>Advantages</vt:lpstr>
      <vt:lpstr>Disadvantages</vt:lpstr>
      <vt:lpstr>Conducting a RCT</vt:lpstr>
      <vt:lpstr>Methods of Randomisation</vt:lpstr>
      <vt:lpstr>Levels and Types </vt:lpstr>
      <vt:lpstr>Clustering</vt:lpstr>
      <vt:lpstr>Clustering</vt:lpstr>
      <vt:lpstr>Clustered/ Nested Design</vt:lpstr>
      <vt:lpstr>Advanced Types</vt:lpstr>
      <vt:lpstr>‘Quasi-Randomisation’</vt:lpstr>
      <vt:lpstr>Selection / Allocation Bias</vt:lpstr>
      <vt:lpstr>Allocation Bias</vt:lpstr>
      <vt:lpstr>Selection/Allocation Bias</vt:lpstr>
      <vt:lpstr>Allocation Concealment</vt:lpstr>
      <vt:lpstr>Allocation Bias</vt:lpstr>
      <vt:lpstr>Evidence that aspects of design are related to research findings</vt:lpstr>
      <vt:lpstr>Subversion: Why?</vt:lpstr>
      <vt:lpstr>Subversion: How?</vt:lpstr>
      <vt:lpstr>Subversion: Prevention</vt:lpstr>
      <vt:lpstr>Allocation Concealment  (Schulz, 1995)</vt:lpstr>
      <vt:lpstr>Allocation Concealment</vt:lpstr>
      <vt:lpstr>Allocation v. Blinding</vt:lpstr>
      <vt:lpstr>Blinding</vt:lpstr>
      <vt:lpstr>Blinding</vt:lpstr>
      <vt:lpstr>Control Groups</vt:lpstr>
      <vt:lpstr>Types of Comparison</vt:lpstr>
      <vt:lpstr>Measuring Outcomes</vt:lpstr>
      <vt:lpstr>You should be familiar with ConSORT</vt:lpstr>
      <vt:lpstr>Slide 43</vt:lpstr>
      <vt:lpstr>Slide 44</vt:lpstr>
      <vt:lpstr>More on Bias…</vt:lpstr>
      <vt:lpstr>My idea for research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survey of midwives  (MATRIEX-Q) Preliminary Findings</vt:lpstr>
      <vt:lpstr>Aims and design</vt:lpstr>
      <vt:lpstr>Survey instrument</vt:lpstr>
      <vt:lpstr>Slide 71</vt:lpstr>
      <vt:lpstr>Slide 72</vt:lpstr>
      <vt:lpstr>Midwives’ attitudes towards research</vt:lpstr>
      <vt:lpstr>Current involvement in research and skills (%)</vt:lpstr>
      <vt:lpstr> Priorities for research training (%) </vt:lpstr>
      <vt:lpstr> Skills needs (%) </vt:lpstr>
      <vt:lpstr>Current research skills (%)</vt:lpstr>
      <vt:lpstr>Interest in BC Midwifery Network (%)</vt:lpstr>
      <vt:lpstr>Meeting days and times (%)</vt:lpstr>
      <vt:lpstr>Issues in the press</vt:lpstr>
      <vt:lpstr>In the Press Midwifery Community of Practice Update 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Closing Comments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Butler</dc:creator>
  <cp:lastModifiedBy>Visitor</cp:lastModifiedBy>
  <cp:revision>58</cp:revision>
  <dcterms:created xsi:type="dcterms:W3CDTF">2015-10-22T21:13:54Z</dcterms:created>
  <dcterms:modified xsi:type="dcterms:W3CDTF">2016-02-29T23:25:19Z</dcterms:modified>
</cp:coreProperties>
</file>