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 id="2147483711" r:id="rId3"/>
    <p:sldMasterId id="2147483729" r:id="rId4"/>
    <p:sldMasterId id="2147483747" r:id="rId5"/>
    <p:sldMasterId id="2147483760" r:id="rId6"/>
  </p:sldMasterIdLst>
  <p:notesMasterIdLst>
    <p:notesMasterId r:id="rId51"/>
  </p:notesMasterIdLst>
  <p:sldIdLst>
    <p:sldId id="256" r:id="rId7"/>
    <p:sldId id="258" r:id="rId8"/>
    <p:sldId id="279" r:id="rId9"/>
    <p:sldId id="331" r:id="rId10"/>
    <p:sldId id="332" r:id="rId11"/>
    <p:sldId id="333" r:id="rId12"/>
    <p:sldId id="334" r:id="rId13"/>
    <p:sldId id="361" r:id="rId14"/>
    <p:sldId id="362" r:id="rId15"/>
    <p:sldId id="363" r:id="rId16"/>
    <p:sldId id="364" r:id="rId17"/>
    <p:sldId id="365" r:id="rId18"/>
    <p:sldId id="366" r:id="rId19"/>
    <p:sldId id="367" r:id="rId20"/>
    <p:sldId id="368" r:id="rId21"/>
    <p:sldId id="369" r:id="rId22"/>
    <p:sldId id="370" r:id="rId23"/>
    <p:sldId id="371"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2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A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32" autoAdjust="0"/>
    <p:restoredTop sz="94660"/>
  </p:normalViewPr>
  <p:slideViewPr>
    <p:cSldViewPr snapToGrid="0" snapToObjects="1">
      <p:cViewPr varScale="1">
        <p:scale>
          <a:sx n="110" d="100"/>
          <a:sy n="110" d="100"/>
        </p:scale>
        <p:origin x="1266" y="108"/>
      </p:cViewPr>
      <p:guideLst>
        <p:guide orient="horz" pos="2160"/>
        <p:guide pos="288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c:v>
                </c:pt>
              </c:strCache>
            </c:strRef>
          </c:tx>
          <c:spPr>
            <a:solidFill>
              <a:schemeClr val="accent1"/>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27.5</c:v>
                </c:pt>
              </c:numCache>
            </c:numRef>
          </c:val>
        </c:ser>
        <c:ser>
          <c:idx val="1"/>
          <c:order val="1"/>
          <c:tx>
            <c:strRef>
              <c:f>Sheet1!$C$1</c:f>
              <c:strCache>
                <c:ptCount val="1"/>
                <c:pt idx="0">
                  <c:v>Yes, but not seriously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25</c:v>
                </c:pt>
              </c:numCache>
            </c:numRef>
          </c:val>
        </c:ser>
        <c:ser>
          <c:idx val="2"/>
          <c:order val="2"/>
          <c:tx>
            <c:strRef>
              <c:f>Sheet1!$D$1</c:f>
              <c:strCache>
                <c:ptCount val="1"/>
                <c:pt idx="0">
                  <c:v>Yes, seriously, but no plans made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38.299999999999997</c:v>
                </c:pt>
              </c:numCache>
            </c:numRef>
          </c:val>
        </c:ser>
        <c:ser>
          <c:idx val="3"/>
          <c:order val="3"/>
          <c:tx>
            <c:strRef>
              <c:f>Sheet1!$E$1</c:f>
              <c:strCache>
                <c:ptCount val="1"/>
                <c:pt idx="0">
                  <c:v>Yes, seriously; I have made plans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9.1999999999999993</c:v>
                </c:pt>
              </c:numCache>
            </c:numRef>
          </c:val>
        </c:ser>
        <c:dLbls>
          <c:showLegendKey val="0"/>
          <c:showVal val="0"/>
          <c:showCatName val="0"/>
          <c:showSerName val="0"/>
          <c:showPercent val="0"/>
          <c:showBubbleSize val="0"/>
        </c:dLbls>
        <c:gapWidth val="219"/>
        <c:overlap val="-27"/>
        <c:axId val="287720520"/>
        <c:axId val="287720912"/>
      </c:barChart>
      <c:catAx>
        <c:axId val="287720520"/>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mtClean="0"/>
                  <a:t>%</a:t>
                </a:r>
                <a:endParaRPr lang="en-US"/>
              </a:p>
            </c:rich>
          </c:tx>
          <c:layout>
            <c:manualLayout>
              <c:xMode val="edge"/>
              <c:yMode val="edge"/>
              <c:x val="0.49734903902168798"/>
              <c:y val="0.79985803354506302"/>
            </c:manualLayout>
          </c:layout>
          <c:overlay val="0"/>
          <c:spPr>
            <a:noFill/>
            <a:ln>
              <a:noFill/>
            </a:ln>
            <a:effectLst/>
          </c:spPr>
        </c:title>
        <c:numFmt formatCode="General" sourceLinked="1"/>
        <c:majorTickMark val="none"/>
        <c:minorTickMark val="none"/>
        <c:tickLblPos val="nextTo"/>
        <c:crossAx val="287720912"/>
        <c:crosses val="autoZero"/>
        <c:auto val="1"/>
        <c:lblAlgn val="ctr"/>
        <c:lblOffset val="100"/>
        <c:noMultiLvlLbl val="0"/>
      </c:catAx>
      <c:valAx>
        <c:axId val="28772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720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Very unlikely</c:v>
                </c:pt>
              </c:strCache>
            </c:strRef>
          </c:tx>
          <c:spPr>
            <a:solidFill>
              <a:schemeClr val="accent1"/>
            </a:solidFill>
            <a:ln>
              <a:noFill/>
            </a:ln>
            <a:effectLst/>
          </c:spPr>
          <c:invertIfNegative val="0"/>
          <c:cat>
            <c:strRef>
              <c:f>Sheet1!$A$2:$A$4</c:f>
              <c:strCache>
                <c:ptCount val="3"/>
                <c:pt idx="0">
                  <c:v>In 1 year</c:v>
                </c:pt>
                <c:pt idx="1">
                  <c:v>In 3 years</c:v>
                </c:pt>
                <c:pt idx="2">
                  <c:v>In 5 years </c:v>
                </c:pt>
              </c:strCache>
            </c:strRef>
          </c:cat>
          <c:val>
            <c:numRef>
              <c:f>Sheet1!$B$2:$B$4</c:f>
              <c:numCache>
                <c:formatCode>General</c:formatCode>
                <c:ptCount val="3"/>
                <c:pt idx="0">
                  <c:v>4.8</c:v>
                </c:pt>
                <c:pt idx="1">
                  <c:v>6.7</c:v>
                </c:pt>
                <c:pt idx="2">
                  <c:v>11.7</c:v>
                </c:pt>
              </c:numCache>
            </c:numRef>
          </c:val>
        </c:ser>
        <c:ser>
          <c:idx val="1"/>
          <c:order val="1"/>
          <c:tx>
            <c:strRef>
              <c:f>Sheet1!$C$1</c:f>
              <c:strCache>
                <c:ptCount val="1"/>
                <c:pt idx="0">
                  <c:v>Unlikely</c:v>
                </c:pt>
              </c:strCache>
            </c:strRef>
          </c:tx>
          <c:spPr>
            <a:solidFill>
              <a:schemeClr val="accent2"/>
            </a:solidFill>
            <a:ln>
              <a:noFill/>
            </a:ln>
            <a:effectLst/>
          </c:spPr>
          <c:invertIfNegative val="0"/>
          <c:cat>
            <c:strRef>
              <c:f>Sheet1!$A$2:$A$4</c:f>
              <c:strCache>
                <c:ptCount val="3"/>
                <c:pt idx="0">
                  <c:v>In 1 year</c:v>
                </c:pt>
                <c:pt idx="1">
                  <c:v>In 3 years</c:v>
                </c:pt>
                <c:pt idx="2">
                  <c:v>In 5 years </c:v>
                </c:pt>
              </c:strCache>
            </c:strRef>
          </c:cat>
          <c:val>
            <c:numRef>
              <c:f>Sheet1!$C$2:$C$4</c:f>
              <c:numCache>
                <c:formatCode>General</c:formatCode>
                <c:ptCount val="3"/>
                <c:pt idx="0">
                  <c:v>3.3</c:v>
                </c:pt>
                <c:pt idx="1">
                  <c:v>14.2</c:v>
                </c:pt>
                <c:pt idx="2">
                  <c:v>21.7</c:v>
                </c:pt>
              </c:numCache>
            </c:numRef>
          </c:val>
        </c:ser>
        <c:dLbls>
          <c:showLegendKey val="0"/>
          <c:showVal val="0"/>
          <c:showCatName val="0"/>
          <c:showSerName val="0"/>
          <c:showPercent val="0"/>
          <c:showBubbleSize val="0"/>
        </c:dLbls>
        <c:gapWidth val="182"/>
        <c:axId val="288508328"/>
        <c:axId val="288508720"/>
      </c:barChart>
      <c:catAx>
        <c:axId val="288508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508720"/>
        <c:crosses val="autoZero"/>
        <c:auto val="1"/>
        <c:lblAlgn val="ctr"/>
        <c:lblOffset val="100"/>
        <c:noMultiLvlLbl val="0"/>
      </c:catAx>
      <c:valAx>
        <c:axId val="288508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508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27319-0A5C-0440-B6BB-C60BEF219D46}" type="doc">
      <dgm:prSet loTypeId="urn:microsoft.com/office/officeart/2005/8/layout/orgChart1" loCatId="hierarchy" qsTypeId="urn:microsoft.com/office/officeart/2005/8/quickstyle/simple4" qsCatId="simple" csTypeId="urn:microsoft.com/office/officeart/2005/8/colors/colorful3" csCatId="colorful" phldr="1"/>
      <dgm:spPr/>
      <dgm:t>
        <a:bodyPr/>
        <a:lstStyle/>
        <a:p>
          <a:endParaRPr lang="en-US"/>
        </a:p>
      </dgm:t>
    </dgm:pt>
    <dgm:pt modelId="{A3C3D020-799A-D749-8F2E-2398FB7DA946}">
      <dgm:prSet phldrT="[Text]" custT="1"/>
      <dgm:spPr>
        <a:solidFill>
          <a:schemeClr val="accent2"/>
        </a:solidFill>
        <a:ln>
          <a:solidFill>
            <a:srgbClr val="7030A0"/>
          </a:solidFill>
        </a:ln>
      </dgm:spPr>
      <dgm:t>
        <a:bodyPr/>
        <a:lstStyle/>
        <a:p>
          <a:r>
            <a:rPr lang="en-US" sz="1600" dirty="0" smtClean="0"/>
            <a:t>242 clicked on survey link </a:t>
          </a:r>
          <a:endParaRPr lang="en-US" sz="1600" dirty="0"/>
        </a:p>
      </dgm:t>
    </dgm:pt>
    <dgm:pt modelId="{4B8CDE07-F142-F449-BC9E-B991517CD9C7}" type="parTrans" cxnId="{86401D4F-ADF2-0A44-8FF1-A04B3137159F}">
      <dgm:prSet/>
      <dgm:spPr/>
      <dgm:t>
        <a:bodyPr/>
        <a:lstStyle/>
        <a:p>
          <a:endParaRPr lang="en-US"/>
        </a:p>
      </dgm:t>
    </dgm:pt>
    <dgm:pt modelId="{37D2070E-DC19-974E-84ED-9CE78E3913BE}" type="sibTrans" cxnId="{86401D4F-ADF2-0A44-8FF1-A04B3137159F}">
      <dgm:prSet/>
      <dgm:spPr/>
      <dgm:t>
        <a:bodyPr/>
        <a:lstStyle/>
        <a:p>
          <a:endParaRPr lang="en-US"/>
        </a:p>
      </dgm:t>
    </dgm:pt>
    <dgm:pt modelId="{DA0D5FBF-FD24-D142-8FBA-B2CCF2BD439F}" type="asst">
      <dgm:prSet phldrT="[Text]" custT="1"/>
      <dgm:spPr>
        <a:solidFill>
          <a:schemeClr val="accent2"/>
        </a:solidFill>
        <a:ln>
          <a:solidFill>
            <a:srgbClr val="7030A0"/>
          </a:solidFill>
        </a:ln>
      </dgm:spPr>
      <dgm:t>
        <a:bodyPr/>
        <a:lstStyle/>
        <a:p>
          <a:r>
            <a:rPr lang="en-US" sz="1200" dirty="0" smtClean="0"/>
            <a:t>-9 midwifery students excluded</a:t>
          </a:r>
        </a:p>
        <a:p>
          <a:r>
            <a:rPr lang="en-US" sz="1200" dirty="0" smtClean="0"/>
            <a:t>-14 did not answer eligibility questions</a:t>
          </a:r>
        </a:p>
        <a:p>
          <a:r>
            <a:rPr lang="en-US" sz="1200" dirty="0" smtClean="0"/>
            <a:t>-23 were no longer practicing (15 from BC, 3 from AB and 8 from ON) and answered a short version of survey</a:t>
          </a:r>
        </a:p>
        <a:p>
          <a:endParaRPr lang="en-US" sz="1200" dirty="0"/>
        </a:p>
      </dgm:t>
    </dgm:pt>
    <dgm:pt modelId="{11EF522A-9189-6948-9005-C953B462B7E7}" type="parTrans" cxnId="{6763F6B2-F67F-2D45-8195-95753B3DED96}">
      <dgm:prSet/>
      <dgm:spPr>
        <a:ln>
          <a:solidFill>
            <a:srgbClr val="7030A0"/>
          </a:solidFill>
        </a:ln>
      </dgm:spPr>
      <dgm:t>
        <a:bodyPr/>
        <a:lstStyle/>
        <a:p>
          <a:endParaRPr lang="en-US"/>
        </a:p>
      </dgm:t>
    </dgm:pt>
    <dgm:pt modelId="{66EE5D80-4FB8-5D49-93BB-34FA50F085DE}" type="sibTrans" cxnId="{6763F6B2-F67F-2D45-8195-95753B3DED96}">
      <dgm:prSet/>
      <dgm:spPr/>
      <dgm:t>
        <a:bodyPr/>
        <a:lstStyle/>
        <a:p>
          <a:endParaRPr lang="en-US"/>
        </a:p>
      </dgm:t>
    </dgm:pt>
    <dgm:pt modelId="{E28DC98D-2CFF-124F-8442-BB7EBF97D488}">
      <dgm:prSet phldrT="[Text]" custT="1"/>
      <dgm:spPr>
        <a:solidFill>
          <a:schemeClr val="accent2"/>
        </a:solidFill>
        <a:ln>
          <a:solidFill>
            <a:srgbClr val="7030A0"/>
          </a:solidFill>
        </a:ln>
      </dgm:spPr>
      <dgm:t>
        <a:bodyPr/>
        <a:lstStyle/>
        <a:p>
          <a:r>
            <a:rPr lang="en-US" sz="1600" dirty="0" smtClean="0"/>
            <a:t>196 currently working</a:t>
          </a:r>
        </a:p>
        <a:p>
          <a:r>
            <a:rPr lang="en-US" sz="1200" dirty="0" smtClean="0">
              <a:solidFill>
                <a:srgbClr val="7030A0"/>
              </a:solidFill>
            </a:rPr>
            <a:t>130 in BC</a:t>
          </a:r>
        </a:p>
        <a:p>
          <a:r>
            <a:rPr lang="en-US" sz="1200" dirty="0" smtClean="0"/>
            <a:t>36 in ON</a:t>
          </a:r>
        </a:p>
        <a:p>
          <a:r>
            <a:rPr lang="en-US" sz="1200" dirty="0" smtClean="0"/>
            <a:t>29 in Alberta</a:t>
          </a:r>
        </a:p>
        <a:p>
          <a:r>
            <a:rPr lang="en-US" sz="1200" dirty="0" smtClean="0"/>
            <a:t>2 in NWT, 1 in SK and 3 listed various provinces of work</a:t>
          </a:r>
          <a:endParaRPr lang="en-US" sz="1200" dirty="0"/>
        </a:p>
      </dgm:t>
    </dgm:pt>
    <dgm:pt modelId="{B6AF46E6-3AD9-2F42-9763-5AB208CBAA66}" type="parTrans" cxnId="{6CB1DDA9-2574-2340-9818-BAF584643961}">
      <dgm:prSet/>
      <dgm:spPr>
        <a:ln>
          <a:solidFill>
            <a:srgbClr val="7030A0"/>
          </a:solidFill>
        </a:ln>
      </dgm:spPr>
      <dgm:t>
        <a:bodyPr/>
        <a:lstStyle/>
        <a:p>
          <a:endParaRPr lang="en-US"/>
        </a:p>
      </dgm:t>
    </dgm:pt>
    <dgm:pt modelId="{4AC5780C-A26D-CA4A-B5C4-1653947FB468}" type="sibTrans" cxnId="{6CB1DDA9-2574-2340-9818-BAF584643961}">
      <dgm:prSet/>
      <dgm:spPr/>
      <dgm:t>
        <a:bodyPr/>
        <a:lstStyle/>
        <a:p>
          <a:endParaRPr lang="en-US"/>
        </a:p>
      </dgm:t>
    </dgm:pt>
    <dgm:pt modelId="{F24BC071-8AE1-F043-B1F1-862744757712}" type="pres">
      <dgm:prSet presAssocID="{38827319-0A5C-0440-B6BB-C60BEF219D46}" presName="hierChild1" presStyleCnt="0">
        <dgm:presLayoutVars>
          <dgm:orgChart val="1"/>
          <dgm:chPref val="1"/>
          <dgm:dir/>
          <dgm:animOne val="branch"/>
          <dgm:animLvl val="lvl"/>
          <dgm:resizeHandles/>
        </dgm:presLayoutVars>
      </dgm:prSet>
      <dgm:spPr/>
      <dgm:t>
        <a:bodyPr/>
        <a:lstStyle/>
        <a:p>
          <a:endParaRPr lang="en-US"/>
        </a:p>
      </dgm:t>
    </dgm:pt>
    <dgm:pt modelId="{DD28E8BF-9F32-E846-886E-0CD0494CFBBF}" type="pres">
      <dgm:prSet presAssocID="{A3C3D020-799A-D749-8F2E-2398FB7DA946}" presName="hierRoot1" presStyleCnt="0">
        <dgm:presLayoutVars>
          <dgm:hierBranch val="init"/>
        </dgm:presLayoutVars>
      </dgm:prSet>
      <dgm:spPr/>
    </dgm:pt>
    <dgm:pt modelId="{D985F94F-831D-EF42-B1F5-1DE8462F2B31}" type="pres">
      <dgm:prSet presAssocID="{A3C3D020-799A-D749-8F2E-2398FB7DA946}" presName="rootComposite1" presStyleCnt="0"/>
      <dgm:spPr/>
    </dgm:pt>
    <dgm:pt modelId="{70672583-F45F-B241-84BC-94D3B92A8CAC}" type="pres">
      <dgm:prSet presAssocID="{A3C3D020-799A-D749-8F2E-2398FB7DA946}" presName="rootText1" presStyleLbl="node0" presStyleIdx="0" presStyleCnt="1" custScaleX="213720">
        <dgm:presLayoutVars>
          <dgm:chPref val="3"/>
        </dgm:presLayoutVars>
      </dgm:prSet>
      <dgm:spPr/>
      <dgm:t>
        <a:bodyPr/>
        <a:lstStyle/>
        <a:p>
          <a:endParaRPr lang="en-US"/>
        </a:p>
      </dgm:t>
    </dgm:pt>
    <dgm:pt modelId="{4BEED87A-9DFC-7346-A192-F52696EC522E}" type="pres">
      <dgm:prSet presAssocID="{A3C3D020-799A-D749-8F2E-2398FB7DA946}" presName="rootConnector1" presStyleLbl="node1" presStyleIdx="0" presStyleCnt="0"/>
      <dgm:spPr/>
      <dgm:t>
        <a:bodyPr/>
        <a:lstStyle/>
        <a:p>
          <a:endParaRPr lang="en-US"/>
        </a:p>
      </dgm:t>
    </dgm:pt>
    <dgm:pt modelId="{D007E571-FF15-2241-A20E-4F4CD43C85B8}" type="pres">
      <dgm:prSet presAssocID="{A3C3D020-799A-D749-8F2E-2398FB7DA946}" presName="hierChild2" presStyleCnt="0"/>
      <dgm:spPr/>
    </dgm:pt>
    <dgm:pt modelId="{C2FBCABC-9F5D-DE43-B2A1-B2A76924BE14}" type="pres">
      <dgm:prSet presAssocID="{B6AF46E6-3AD9-2F42-9763-5AB208CBAA66}" presName="Name37" presStyleLbl="parChTrans1D2" presStyleIdx="0" presStyleCnt="2"/>
      <dgm:spPr/>
      <dgm:t>
        <a:bodyPr/>
        <a:lstStyle/>
        <a:p>
          <a:endParaRPr lang="en-US"/>
        </a:p>
      </dgm:t>
    </dgm:pt>
    <dgm:pt modelId="{45A7E52E-EA01-CF43-AE49-4041047BD7D0}" type="pres">
      <dgm:prSet presAssocID="{E28DC98D-2CFF-124F-8442-BB7EBF97D488}" presName="hierRoot2" presStyleCnt="0">
        <dgm:presLayoutVars>
          <dgm:hierBranch val="init"/>
        </dgm:presLayoutVars>
      </dgm:prSet>
      <dgm:spPr/>
    </dgm:pt>
    <dgm:pt modelId="{E78550F0-BBFE-2D41-9A50-7AD144F556AF}" type="pres">
      <dgm:prSet presAssocID="{E28DC98D-2CFF-124F-8442-BB7EBF97D488}" presName="rootComposite" presStyleCnt="0"/>
      <dgm:spPr/>
    </dgm:pt>
    <dgm:pt modelId="{8B431B8C-A969-B94E-9CA1-1D38A376677F}" type="pres">
      <dgm:prSet presAssocID="{E28DC98D-2CFF-124F-8442-BB7EBF97D488}" presName="rootText" presStyleLbl="node2" presStyleIdx="0" presStyleCnt="1" custScaleX="163910" custScaleY="150539" custLinFactNeighborX="-261" custLinFactNeighborY="2708">
        <dgm:presLayoutVars>
          <dgm:chPref val="3"/>
        </dgm:presLayoutVars>
      </dgm:prSet>
      <dgm:spPr/>
      <dgm:t>
        <a:bodyPr/>
        <a:lstStyle/>
        <a:p>
          <a:endParaRPr lang="en-US"/>
        </a:p>
      </dgm:t>
    </dgm:pt>
    <dgm:pt modelId="{35DAD376-2CC1-9044-8A82-3AD07A616B0D}" type="pres">
      <dgm:prSet presAssocID="{E28DC98D-2CFF-124F-8442-BB7EBF97D488}" presName="rootConnector" presStyleLbl="node2" presStyleIdx="0" presStyleCnt="1"/>
      <dgm:spPr/>
      <dgm:t>
        <a:bodyPr/>
        <a:lstStyle/>
        <a:p>
          <a:endParaRPr lang="en-US"/>
        </a:p>
      </dgm:t>
    </dgm:pt>
    <dgm:pt modelId="{2A0B5EAE-1059-544C-BF0C-7E7CE0E8E2DC}" type="pres">
      <dgm:prSet presAssocID="{E28DC98D-2CFF-124F-8442-BB7EBF97D488}" presName="hierChild4" presStyleCnt="0"/>
      <dgm:spPr/>
    </dgm:pt>
    <dgm:pt modelId="{5B87FE9F-B4D4-1842-817C-FC4D2B7057A6}" type="pres">
      <dgm:prSet presAssocID="{E28DC98D-2CFF-124F-8442-BB7EBF97D488}" presName="hierChild5" presStyleCnt="0"/>
      <dgm:spPr/>
    </dgm:pt>
    <dgm:pt modelId="{04AB58F8-FFA6-924B-827B-362D1256C71E}" type="pres">
      <dgm:prSet presAssocID="{A3C3D020-799A-D749-8F2E-2398FB7DA946}" presName="hierChild3" presStyleCnt="0"/>
      <dgm:spPr/>
    </dgm:pt>
    <dgm:pt modelId="{62ED60DE-2299-2C4E-B8BE-5F3F49CE48AE}" type="pres">
      <dgm:prSet presAssocID="{11EF522A-9189-6948-9005-C953B462B7E7}" presName="Name111" presStyleLbl="parChTrans1D2" presStyleIdx="1" presStyleCnt="2"/>
      <dgm:spPr/>
      <dgm:t>
        <a:bodyPr/>
        <a:lstStyle/>
        <a:p>
          <a:endParaRPr lang="en-US"/>
        </a:p>
      </dgm:t>
    </dgm:pt>
    <dgm:pt modelId="{B615203A-6C36-DF40-A9E5-E997D392839A}" type="pres">
      <dgm:prSet presAssocID="{DA0D5FBF-FD24-D142-8FBA-B2CCF2BD439F}" presName="hierRoot3" presStyleCnt="0">
        <dgm:presLayoutVars>
          <dgm:hierBranch val="init"/>
        </dgm:presLayoutVars>
      </dgm:prSet>
      <dgm:spPr/>
    </dgm:pt>
    <dgm:pt modelId="{B4BF029B-3673-C747-8663-153CFCAA1E7C}" type="pres">
      <dgm:prSet presAssocID="{DA0D5FBF-FD24-D142-8FBA-B2CCF2BD439F}" presName="rootComposite3" presStyleCnt="0"/>
      <dgm:spPr/>
    </dgm:pt>
    <dgm:pt modelId="{D8134BBE-F686-C546-95C6-E8EBB4C0AFDE}" type="pres">
      <dgm:prSet presAssocID="{DA0D5FBF-FD24-D142-8FBA-B2CCF2BD439F}" presName="rootText3" presStyleLbl="asst1" presStyleIdx="0" presStyleCnt="1" custScaleX="188512" custScaleY="156889">
        <dgm:presLayoutVars>
          <dgm:chPref val="3"/>
        </dgm:presLayoutVars>
      </dgm:prSet>
      <dgm:spPr/>
      <dgm:t>
        <a:bodyPr/>
        <a:lstStyle/>
        <a:p>
          <a:endParaRPr lang="en-US"/>
        </a:p>
      </dgm:t>
    </dgm:pt>
    <dgm:pt modelId="{C3CD5EE1-7DB2-794C-BD43-DAE9F07740B2}" type="pres">
      <dgm:prSet presAssocID="{DA0D5FBF-FD24-D142-8FBA-B2CCF2BD439F}" presName="rootConnector3" presStyleLbl="asst1" presStyleIdx="0" presStyleCnt="1"/>
      <dgm:spPr/>
      <dgm:t>
        <a:bodyPr/>
        <a:lstStyle/>
        <a:p>
          <a:endParaRPr lang="en-US"/>
        </a:p>
      </dgm:t>
    </dgm:pt>
    <dgm:pt modelId="{F46BA442-EF97-7347-AC57-E8A0ADDA007E}" type="pres">
      <dgm:prSet presAssocID="{DA0D5FBF-FD24-D142-8FBA-B2CCF2BD439F}" presName="hierChild6" presStyleCnt="0"/>
      <dgm:spPr/>
    </dgm:pt>
    <dgm:pt modelId="{8A49618F-AF99-264B-AA3E-6C05E9AF205E}" type="pres">
      <dgm:prSet presAssocID="{DA0D5FBF-FD24-D142-8FBA-B2CCF2BD439F}" presName="hierChild7" presStyleCnt="0"/>
      <dgm:spPr/>
    </dgm:pt>
  </dgm:ptLst>
  <dgm:cxnLst>
    <dgm:cxn modelId="{6CB1DDA9-2574-2340-9818-BAF584643961}" srcId="{A3C3D020-799A-D749-8F2E-2398FB7DA946}" destId="{E28DC98D-2CFF-124F-8442-BB7EBF97D488}" srcOrd="1" destOrd="0" parTransId="{B6AF46E6-3AD9-2F42-9763-5AB208CBAA66}" sibTransId="{4AC5780C-A26D-CA4A-B5C4-1653947FB468}"/>
    <dgm:cxn modelId="{D9525DDB-8FF8-485D-869A-69A1921DE6A2}" type="presOf" srcId="{38827319-0A5C-0440-B6BB-C60BEF219D46}" destId="{F24BC071-8AE1-F043-B1F1-862744757712}" srcOrd="0" destOrd="0" presId="urn:microsoft.com/office/officeart/2005/8/layout/orgChart1"/>
    <dgm:cxn modelId="{F8BCCCB8-BA5B-4596-BAAB-2F844F667A6B}" type="presOf" srcId="{DA0D5FBF-FD24-D142-8FBA-B2CCF2BD439F}" destId="{D8134BBE-F686-C546-95C6-E8EBB4C0AFDE}" srcOrd="0" destOrd="0" presId="urn:microsoft.com/office/officeart/2005/8/layout/orgChart1"/>
    <dgm:cxn modelId="{618D7923-328A-4B5F-B4F1-A84C7B04B36F}" type="presOf" srcId="{A3C3D020-799A-D749-8F2E-2398FB7DA946}" destId="{4BEED87A-9DFC-7346-A192-F52696EC522E}" srcOrd="1" destOrd="0" presId="urn:microsoft.com/office/officeart/2005/8/layout/orgChart1"/>
    <dgm:cxn modelId="{6516DC0B-C825-4E1A-8044-E74DE5053A4F}" type="presOf" srcId="{11EF522A-9189-6948-9005-C953B462B7E7}" destId="{62ED60DE-2299-2C4E-B8BE-5F3F49CE48AE}" srcOrd="0" destOrd="0" presId="urn:microsoft.com/office/officeart/2005/8/layout/orgChart1"/>
    <dgm:cxn modelId="{FAD9CCB5-F26E-45B1-8EFC-9F652C13EEB9}" type="presOf" srcId="{DA0D5FBF-FD24-D142-8FBA-B2CCF2BD439F}" destId="{C3CD5EE1-7DB2-794C-BD43-DAE9F07740B2}" srcOrd="1" destOrd="0" presId="urn:microsoft.com/office/officeart/2005/8/layout/orgChart1"/>
    <dgm:cxn modelId="{86401D4F-ADF2-0A44-8FF1-A04B3137159F}" srcId="{38827319-0A5C-0440-B6BB-C60BEF219D46}" destId="{A3C3D020-799A-D749-8F2E-2398FB7DA946}" srcOrd="0" destOrd="0" parTransId="{4B8CDE07-F142-F449-BC9E-B991517CD9C7}" sibTransId="{37D2070E-DC19-974E-84ED-9CE78E3913BE}"/>
    <dgm:cxn modelId="{38D577C8-9934-4157-A7FB-12F637CE8492}" type="presOf" srcId="{A3C3D020-799A-D749-8F2E-2398FB7DA946}" destId="{70672583-F45F-B241-84BC-94D3B92A8CAC}" srcOrd="0" destOrd="0" presId="urn:microsoft.com/office/officeart/2005/8/layout/orgChart1"/>
    <dgm:cxn modelId="{CBE55B62-5538-445B-AC43-F409D2819A7D}" type="presOf" srcId="{B6AF46E6-3AD9-2F42-9763-5AB208CBAA66}" destId="{C2FBCABC-9F5D-DE43-B2A1-B2A76924BE14}" srcOrd="0" destOrd="0" presId="urn:microsoft.com/office/officeart/2005/8/layout/orgChart1"/>
    <dgm:cxn modelId="{590B30BF-7E51-4582-A37D-CA866B978F77}" type="presOf" srcId="{E28DC98D-2CFF-124F-8442-BB7EBF97D488}" destId="{8B431B8C-A969-B94E-9CA1-1D38A376677F}" srcOrd="0" destOrd="0" presId="urn:microsoft.com/office/officeart/2005/8/layout/orgChart1"/>
    <dgm:cxn modelId="{6763F6B2-F67F-2D45-8195-95753B3DED96}" srcId="{A3C3D020-799A-D749-8F2E-2398FB7DA946}" destId="{DA0D5FBF-FD24-D142-8FBA-B2CCF2BD439F}" srcOrd="0" destOrd="0" parTransId="{11EF522A-9189-6948-9005-C953B462B7E7}" sibTransId="{66EE5D80-4FB8-5D49-93BB-34FA50F085DE}"/>
    <dgm:cxn modelId="{6C757FD4-7324-45C2-991A-1AD8F5216619}" type="presOf" srcId="{E28DC98D-2CFF-124F-8442-BB7EBF97D488}" destId="{35DAD376-2CC1-9044-8A82-3AD07A616B0D}" srcOrd="1" destOrd="0" presId="urn:microsoft.com/office/officeart/2005/8/layout/orgChart1"/>
    <dgm:cxn modelId="{6A016605-5480-40A1-8375-92E32C035617}" type="presParOf" srcId="{F24BC071-8AE1-F043-B1F1-862744757712}" destId="{DD28E8BF-9F32-E846-886E-0CD0494CFBBF}" srcOrd="0" destOrd="0" presId="urn:microsoft.com/office/officeart/2005/8/layout/orgChart1"/>
    <dgm:cxn modelId="{6A67ACF9-2B01-4229-A8BE-15330292A342}" type="presParOf" srcId="{DD28E8BF-9F32-E846-886E-0CD0494CFBBF}" destId="{D985F94F-831D-EF42-B1F5-1DE8462F2B31}" srcOrd="0" destOrd="0" presId="urn:microsoft.com/office/officeart/2005/8/layout/orgChart1"/>
    <dgm:cxn modelId="{869DAC5A-15FE-42B5-BF16-926FF9B76622}" type="presParOf" srcId="{D985F94F-831D-EF42-B1F5-1DE8462F2B31}" destId="{70672583-F45F-B241-84BC-94D3B92A8CAC}" srcOrd="0" destOrd="0" presId="urn:microsoft.com/office/officeart/2005/8/layout/orgChart1"/>
    <dgm:cxn modelId="{43E1B50C-DE96-433A-BD1B-DF13B667A429}" type="presParOf" srcId="{D985F94F-831D-EF42-B1F5-1DE8462F2B31}" destId="{4BEED87A-9DFC-7346-A192-F52696EC522E}" srcOrd="1" destOrd="0" presId="urn:microsoft.com/office/officeart/2005/8/layout/orgChart1"/>
    <dgm:cxn modelId="{3A2826BC-3A4F-46D5-A149-0CE1839A6204}" type="presParOf" srcId="{DD28E8BF-9F32-E846-886E-0CD0494CFBBF}" destId="{D007E571-FF15-2241-A20E-4F4CD43C85B8}" srcOrd="1" destOrd="0" presId="urn:microsoft.com/office/officeart/2005/8/layout/orgChart1"/>
    <dgm:cxn modelId="{C43D4F1A-A658-4F48-91E5-4009E6F361CF}" type="presParOf" srcId="{D007E571-FF15-2241-A20E-4F4CD43C85B8}" destId="{C2FBCABC-9F5D-DE43-B2A1-B2A76924BE14}" srcOrd="0" destOrd="0" presId="urn:microsoft.com/office/officeart/2005/8/layout/orgChart1"/>
    <dgm:cxn modelId="{3CF73817-1A22-4C57-9CA6-313463D8D757}" type="presParOf" srcId="{D007E571-FF15-2241-A20E-4F4CD43C85B8}" destId="{45A7E52E-EA01-CF43-AE49-4041047BD7D0}" srcOrd="1" destOrd="0" presId="urn:microsoft.com/office/officeart/2005/8/layout/orgChart1"/>
    <dgm:cxn modelId="{A98A3141-5EA0-43D8-9D3E-D32DB3F911AA}" type="presParOf" srcId="{45A7E52E-EA01-CF43-AE49-4041047BD7D0}" destId="{E78550F0-BBFE-2D41-9A50-7AD144F556AF}" srcOrd="0" destOrd="0" presId="urn:microsoft.com/office/officeart/2005/8/layout/orgChart1"/>
    <dgm:cxn modelId="{3A364C38-FDA1-4A50-A143-7AE15501BA69}" type="presParOf" srcId="{E78550F0-BBFE-2D41-9A50-7AD144F556AF}" destId="{8B431B8C-A969-B94E-9CA1-1D38A376677F}" srcOrd="0" destOrd="0" presId="urn:microsoft.com/office/officeart/2005/8/layout/orgChart1"/>
    <dgm:cxn modelId="{ED1B6382-C894-4755-BDA6-07C7E89F5D0B}" type="presParOf" srcId="{E78550F0-BBFE-2D41-9A50-7AD144F556AF}" destId="{35DAD376-2CC1-9044-8A82-3AD07A616B0D}" srcOrd="1" destOrd="0" presId="urn:microsoft.com/office/officeart/2005/8/layout/orgChart1"/>
    <dgm:cxn modelId="{8346B66B-640A-4AF6-B5ED-4F34670C6F21}" type="presParOf" srcId="{45A7E52E-EA01-CF43-AE49-4041047BD7D0}" destId="{2A0B5EAE-1059-544C-BF0C-7E7CE0E8E2DC}" srcOrd="1" destOrd="0" presId="urn:microsoft.com/office/officeart/2005/8/layout/orgChart1"/>
    <dgm:cxn modelId="{41B4726D-00F8-4BA4-956D-9BD83DECEEDB}" type="presParOf" srcId="{45A7E52E-EA01-CF43-AE49-4041047BD7D0}" destId="{5B87FE9F-B4D4-1842-817C-FC4D2B7057A6}" srcOrd="2" destOrd="0" presId="urn:microsoft.com/office/officeart/2005/8/layout/orgChart1"/>
    <dgm:cxn modelId="{C91889BA-CB22-45A8-9235-9ABDB46A7B08}" type="presParOf" srcId="{DD28E8BF-9F32-E846-886E-0CD0494CFBBF}" destId="{04AB58F8-FFA6-924B-827B-362D1256C71E}" srcOrd="2" destOrd="0" presId="urn:microsoft.com/office/officeart/2005/8/layout/orgChart1"/>
    <dgm:cxn modelId="{C257EDF6-F297-4D5C-9C5F-339C95DF6D65}" type="presParOf" srcId="{04AB58F8-FFA6-924B-827B-362D1256C71E}" destId="{62ED60DE-2299-2C4E-B8BE-5F3F49CE48AE}" srcOrd="0" destOrd="0" presId="urn:microsoft.com/office/officeart/2005/8/layout/orgChart1"/>
    <dgm:cxn modelId="{EF5175AD-93D9-4A38-A786-DA18A4225DEF}" type="presParOf" srcId="{04AB58F8-FFA6-924B-827B-362D1256C71E}" destId="{B615203A-6C36-DF40-A9E5-E997D392839A}" srcOrd="1" destOrd="0" presId="urn:microsoft.com/office/officeart/2005/8/layout/orgChart1"/>
    <dgm:cxn modelId="{61EBF028-AA56-4A9B-A522-38CD67FC06C7}" type="presParOf" srcId="{B615203A-6C36-DF40-A9E5-E997D392839A}" destId="{B4BF029B-3673-C747-8663-153CFCAA1E7C}" srcOrd="0" destOrd="0" presId="urn:microsoft.com/office/officeart/2005/8/layout/orgChart1"/>
    <dgm:cxn modelId="{05B610A7-5A57-40DF-BDD1-588E577E7DDE}" type="presParOf" srcId="{B4BF029B-3673-C747-8663-153CFCAA1E7C}" destId="{D8134BBE-F686-C546-95C6-E8EBB4C0AFDE}" srcOrd="0" destOrd="0" presId="urn:microsoft.com/office/officeart/2005/8/layout/orgChart1"/>
    <dgm:cxn modelId="{0F9B57BA-71D2-4BCA-A41D-2485313D1621}" type="presParOf" srcId="{B4BF029B-3673-C747-8663-153CFCAA1E7C}" destId="{C3CD5EE1-7DB2-794C-BD43-DAE9F07740B2}" srcOrd="1" destOrd="0" presId="urn:microsoft.com/office/officeart/2005/8/layout/orgChart1"/>
    <dgm:cxn modelId="{F65923DB-1118-47E4-9EFB-DAD91300D393}" type="presParOf" srcId="{B615203A-6C36-DF40-A9E5-E997D392839A}" destId="{F46BA442-EF97-7347-AC57-E8A0ADDA007E}" srcOrd="1" destOrd="0" presId="urn:microsoft.com/office/officeart/2005/8/layout/orgChart1"/>
    <dgm:cxn modelId="{EE8998FB-65D7-4126-822E-30736DF784C6}" type="presParOf" srcId="{B615203A-6C36-DF40-A9E5-E997D392839A}" destId="{8A49618F-AF99-264B-AA3E-6C05E9AF20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D60DE-2299-2C4E-B8BE-5F3F49CE48AE}">
      <dsp:nvSpPr>
        <dsp:cNvPr id="0" name=""/>
        <dsp:cNvSpPr/>
      </dsp:nvSpPr>
      <dsp:spPr>
        <a:xfrm>
          <a:off x="3925889" y="868898"/>
          <a:ext cx="181969" cy="1043676"/>
        </a:xfrm>
        <a:custGeom>
          <a:avLst/>
          <a:gdLst/>
          <a:ahLst/>
          <a:cxnLst/>
          <a:rect l="0" t="0" r="0" b="0"/>
          <a:pathLst>
            <a:path>
              <a:moveTo>
                <a:pt x="181969" y="0"/>
              </a:moveTo>
              <a:lnTo>
                <a:pt x="181969" y="1043676"/>
              </a:lnTo>
              <a:lnTo>
                <a:pt x="0" y="1043676"/>
              </a:lnTo>
            </a:path>
          </a:pathLst>
        </a:custGeom>
        <a:noFill/>
        <a:ln w="9525" cap="rnd" cmpd="sng" algn="ctr">
          <a:solidFill>
            <a:srgbClr val="7030A0"/>
          </a:solidFill>
          <a:prstDash val="solid"/>
        </a:ln>
        <a:effectLst/>
      </dsp:spPr>
      <dsp:style>
        <a:lnRef idx="1">
          <a:scrgbClr r="0" g="0" b="0"/>
        </a:lnRef>
        <a:fillRef idx="0">
          <a:scrgbClr r="0" g="0" b="0"/>
        </a:fillRef>
        <a:effectRef idx="0">
          <a:scrgbClr r="0" g="0" b="0"/>
        </a:effectRef>
        <a:fontRef idx="minor"/>
      </dsp:style>
    </dsp:sp>
    <dsp:sp modelId="{C2FBCABC-9F5D-DE43-B2A1-B2A76924BE14}">
      <dsp:nvSpPr>
        <dsp:cNvPr id="0" name=""/>
        <dsp:cNvSpPr/>
      </dsp:nvSpPr>
      <dsp:spPr>
        <a:xfrm>
          <a:off x="4057615" y="868898"/>
          <a:ext cx="91440" cy="2089730"/>
        </a:xfrm>
        <a:custGeom>
          <a:avLst/>
          <a:gdLst/>
          <a:ahLst/>
          <a:cxnLst/>
          <a:rect l="0" t="0" r="0" b="0"/>
          <a:pathLst>
            <a:path>
              <a:moveTo>
                <a:pt x="50243" y="0"/>
              </a:moveTo>
              <a:lnTo>
                <a:pt x="50243" y="1907761"/>
              </a:lnTo>
              <a:lnTo>
                <a:pt x="45720" y="1907761"/>
              </a:lnTo>
              <a:lnTo>
                <a:pt x="45720" y="2089730"/>
              </a:lnTo>
            </a:path>
          </a:pathLst>
        </a:custGeom>
        <a:noFill/>
        <a:ln w="9525" cap="rnd" cmpd="sng" algn="ctr">
          <a:solidFill>
            <a:srgbClr val="7030A0"/>
          </a:solidFill>
          <a:prstDash val="solid"/>
        </a:ln>
        <a:effectLst/>
      </dsp:spPr>
      <dsp:style>
        <a:lnRef idx="1">
          <a:scrgbClr r="0" g="0" b="0"/>
        </a:lnRef>
        <a:fillRef idx="0">
          <a:scrgbClr r="0" g="0" b="0"/>
        </a:fillRef>
        <a:effectRef idx="0">
          <a:scrgbClr r="0" g="0" b="0"/>
        </a:effectRef>
        <a:fontRef idx="minor"/>
      </dsp:style>
    </dsp:sp>
    <dsp:sp modelId="{70672583-F45F-B241-84BC-94D3B92A8CAC}">
      <dsp:nvSpPr>
        <dsp:cNvPr id="0" name=""/>
        <dsp:cNvSpPr/>
      </dsp:nvSpPr>
      <dsp:spPr>
        <a:xfrm>
          <a:off x="2255930" y="2377"/>
          <a:ext cx="3703857" cy="866520"/>
        </a:xfrm>
        <a:prstGeom prst="rect">
          <a:avLst/>
        </a:prstGeom>
        <a:solidFill>
          <a:schemeClr val="accent2"/>
        </a:solidFill>
        <a:ln>
          <a:solidFill>
            <a:srgbClr val="7030A0"/>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242 clicked on survey link </a:t>
          </a:r>
          <a:endParaRPr lang="en-US" sz="1600" kern="1200" dirty="0"/>
        </a:p>
      </dsp:txBody>
      <dsp:txXfrm>
        <a:off x="2255930" y="2377"/>
        <a:ext cx="3703857" cy="866520"/>
      </dsp:txXfrm>
    </dsp:sp>
    <dsp:sp modelId="{8B431B8C-A969-B94E-9CA1-1D38A376677F}">
      <dsp:nvSpPr>
        <dsp:cNvPr id="0" name=""/>
        <dsp:cNvSpPr/>
      </dsp:nvSpPr>
      <dsp:spPr>
        <a:xfrm>
          <a:off x="2683021" y="2958629"/>
          <a:ext cx="2840628" cy="1304451"/>
        </a:xfrm>
        <a:prstGeom prst="rect">
          <a:avLst/>
        </a:prstGeom>
        <a:solidFill>
          <a:schemeClr val="accent2"/>
        </a:solidFill>
        <a:ln>
          <a:solidFill>
            <a:srgbClr val="7030A0"/>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196 currently working</a:t>
          </a:r>
        </a:p>
        <a:p>
          <a:pPr lvl="0" algn="ctr" defTabSz="711200">
            <a:lnSpc>
              <a:spcPct val="90000"/>
            </a:lnSpc>
            <a:spcBef>
              <a:spcPct val="0"/>
            </a:spcBef>
            <a:spcAft>
              <a:spcPct val="35000"/>
            </a:spcAft>
          </a:pPr>
          <a:r>
            <a:rPr lang="en-US" sz="1200" kern="1200" dirty="0" smtClean="0">
              <a:solidFill>
                <a:srgbClr val="7030A0"/>
              </a:solidFill>
            </a:rPr>
            <a:t>130 in BC</a:t>
          </a:r>
        </a:p>
        <a:p>
          <a:pPr lvl="0" algn="ctr" defTabSz="711200">
            <a:lnSpc>
              <a:spcPct val="90000"/>
            </a:lnSpc>
            <a:spcBef>
              <a:spcPct val="0"/>
            </a:spcBef>
            <a:spcAft>
              <a:spcPct val="35000"/>
            </a:spcAft>
          </a:pPr>
          <a:r>
            <a:rPr lang="en-US" sz="1200" kern="1200" dirty="0" smtClean="0"/>
            <a:t>36 in ON</a:t>
          </a:r>
        </a:p>
        <a:p>
          <a:pPr lvl="0" algn="ctr" defTabSz="711200">
            <a:lnSpc>
              <a:spcPct val="90000"/>
            </a:lnSpc>
            <a:spcBef>
              <a:spcPct val="0"/>
            </a:spcBef>
            <a:spcAft>
              <a:spcPct val="35000"/>
            </a:spcAft>
          </a:pPr>
          <a:r>
            <a:rPr lang="en-US" sz="1200" kern="1200" dirty="0" smtClean="0"/>
            <a:t>29 in Alberta</a:t>
          </a:r>
        </a:p>
        <a:p>
          <a:pPr lvl="0" algn="ctr" defTabSz="711200">
            <a:lnSpc>
              <a:spcPct val="90000"/>
            </a:lnSpc>
            <a:spcBef>
              <a:spcPct val="0"/>
            </a:spcBef>
            <a:spcAft>
              <a:spcPct val="35000"/>
            </a:spcAft>
          </a:pPr>
          <a:r>
            <a:rPr lang="en-US" sz="1200" kern="1200" dirty="0" smtClean="0"/>
            <a:t>2 in NWT, 1 in SK and 3 listed various provinces of work</a:t>
          </a:r>
          <a:endParaRPr lang="en-US" sz="1200" kern="1200" dirty="0"/>
        </a:p>
      </dsp:txBody>
      <dsp:txXfrm>
        <a:off x="2683021" y="2958629"/>
        <a:ext cx="2840628" cy="1304451"/>
      </dsp:txXfrm>
    </dsp:sp>
    <dsp:sp modelId="{D8134BBE-F686-C546-95C6-E8EBB4C0AFDE}">
      <dsp:nvSpPr>
        <dsp:cNvPr id="0" name=""/>
        <dsp:cNvSpPr/>
      </dsp:nvSpPr>
      <dsp:spPr>
        <a:xfrm>
          <a:off x="658897" y="1232836"/>
          <a:ext cx="3266991" cy="1359476"/>
        </a:xfrm>
        <a:prstGeom prst="rect">
          <a:avLst/>
        </a:prstGeom>
        <a:solidFill>
          <a:schemeClr val="accent2"/>
        </a:solidFill>
        <a:ln>
          <a:solidFill>
            <a:srgbClr val="7030A0"/>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-9 midwifery students excluded</a:t>
          </a:r>
        </a:p>
        <a:p>
          <a:pPr lvl="0" algn="ctr" defTabSz="533400">
            <a:lnSpc>
              <a:spcPct val="90000"/>
            </a:lnSpc>
            <a:spcBef>
              <a:spcPct val="0"/>
            </a:spcBef>
            <a:spcAft>
              <a:spcPct val="35000"/>
            </a:spcAft>
          </a:pPr>
          <a:r>
            <a:rPr lang="en-US" sz="1200" kern="1200" dirty="0" smtClean="0"/>
            <a:t>-14 did not answer eligibility questions</a:t>
          </a:r>
        </a:p>
        <a:p>
          <a:pPr lvl="0" algn="ctr" defTabSz="533400">
            <a:lnSpc>
              <a:spcPct val="90000"/>
            </a:lnSpc>
            <a:spcBef>
              <a:spcPct val="0"/>
            </a:spcBef>
            <a:spcAft>
              <a:spcPct val="35000"/>
            </a:spcAft>
          </a:pPr>
          <a:r>
            <a:rPr lang="en-US" sz="1200" kern="1200" dirty="0" smtClean="0"/>
            <a:t>-23 were no longer practicing (15 from BC, 3 from AB and 8 from ON) and answered a short version of survey</a:t>
          </a:r>
        </a:p>
        <a:p>
          <a:pPr lvl="0" algn="ctr" defTabSz="533400">
            <a:lnSpc>
              <a:spcPct val="90000"/>
            </a:lnSpc>
            <a:spcBef>
              <a:spcPct val="0"/>
            </a:spcBef>
            <a:spcAft>
              <a:spcPct val="35000"/>
            </a:spcAft>
          </a:pPr>
          <a:endParaRPr lang="en-US" sz="1200" kern="1200" dirty="0"/>
        </a:p>
      </dsp:txBody>
      <dsp:txXfrm>
        <a:off x="658897" y="1232836"/>
        <a:ext cx="3266991" cy="13594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3291D-927D-AF4F-84C4-DD93D97D65BB}" type="datetimeFigureOut">
              <a:rPr lang="en-US" smtClean="0"/>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58D78-35EE-564D-8E3F-6E25F2841D1D}" type="slidenum">
              <a:rPr lang="en-US" smtClean="0"/>
              <a:t>‹#›</a:t>
            </a:fld>
            <a:endParaRPr lang="en-US"/>
          </a:p>
        </p:txBody>
      </p:sp>
    </p:spTree>
    <p:extLst>
      <p:ext uri="{BB962C8B-B14F-4D97-AF65-F5344CB8AC3E}">
        <p14:creationId xmlns:p14="http://schemas.microsoft.com/office/powerpoint/2010/main" val="1979567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58D78-35EE-564D-8E3F-6E25F2841D1D}" type="slidenum">
              <a:rPr lang="en-US" smtClean="0"/>
              <a:t>1</a:t>
            </a:fld>
            <a:endParaRPr lang="en-US"/>
          </a:p>
        </p:txBody>
      </p:sp>
    </p:spTree>
    <p:extLst>
      <p:ext uri="{BB962C8B-B14F-4D97-AF65-F5344CB8AC3E}">
        <p14:creationId xmlns:p14="http://schemas.microsoft.com/office/powerpoint/2010/main" val="359073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Maternal mental health is considered a global public health issue (World Health Organization, 2017). </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Unfortunately, the identification and treatment of anxiety and depression in the antenatal period has been largely neglected in research and care priority setting (</a:t>
            </a:r>
            <a:r>
              <a:rPr lang="en-CA" sz="1200" kern="1200" dirty="0" err="1" smtClean="0">
                <a:solidFill>
                  <a:schemeClr val="tx1"/>
                </a:solidFill>
                <a:effectLst/>
                <a:latin typeface="+mn-lt"/>
                <a:ea typeface="+mn-ea"/>
                <a:cs typeface="+mn-cs"/>
              </a:rPr>
              <a:t>Akiki</a:t>
            </a:r>
            <a:r>
              <a:rPr lang="en-CA" sz="1200" kern="1200" dirty="0" smtClean="0">
                <a:solidFill>
                  <a:schemeClr val="tx1"/>
                </a:solidFill>
                <a:effectLst/>
                <a:latin typeface="+mn-lt"/>
                <a:ea typeface="+mn-ea"/>
                <a:cs typeface="+mn-cs"/>
              </a:rPr>
              <a:t>, Avison, </a:t>
            </a:r>
            <a:r>
              <a:rPr lang="en-CA" sz="1200" kern="1200" dirty="0" err="1" smtClean="0">
                <a:solidFill>
                  <a:schemeClr val="tx1"/>
                </a:solidFill>
                <a:effectLst/>
                <a:latin typeface="+mn-lt"/>
                <a:ea typeface="+mn-ea"/>
                <a:cs typeface="+mn-cs"/>
              </a:rPr>
              <a:t>Speechley</a:t>
            </a:r>
            <a:r>
              <a:rPr lang="en-CA" sz="1200" kern="1200" dirty="0" smtClean="0">
                <a:solidFill>
                  <a:schemeClr val="tx1"/>
                </a:solidFill>
                <a:effectLst/>
                <a:latin typeface="+mn-lt"/>
                <a:ea typeface="+mn-ea"/>
                <a:cs typeface="+mn-cs"/>
              </a:rPr>
              <a:t>, &amp; Campbell, 2016; </a:t>
            </a:r>
            <a:r>
              <a:rPr lang="en-CA" sz="1200" kern="1200" dirty="0" err="1" smtClean="0">
                <a:solidFill>
                  <a:schemeClr val="tx1"/>
                </a:solidFill>
                <a:effectLst/>
                <a:latin typeface="+mn-lt"/>
                <a:ea typeface="+mn-ea"/>
                <a:cs typeface="+mn-cs"/>
              </a:rPr>
              <a:t>Avni</a:t>
            </a:r>
            <a:r>
              <a:rPr lang="en-CA" sz="1200" kern="1200" dirty="0" smtClean="0">
                <a:solidFill>
                  <a:schemeClr val="tx1"/>
                </a:solidFill>
                <a:effectLst/>
                <a:latin typeface="+mn-lt"/>
                <a:ea typeface="+mn-ea"/>
                <a:cs typeface="+mn-cs"/>
              </a:rPr>
              <a:t>-Barron &amp; </a:t>
            </a:r>
            <a:r>
              <a:rPr lang="en-CA" sz="1200" kern="1200" dirty="0" err="1" smtClean="0">
                <a:solidFill>
                  <a:schemeClr val="tx1"/>
                </a:solidFill>
                <a:effectLst/>
                <a:latin typeface="+mn-lt"/>
                <a:ea typeface="+mn-ea"/>
                <a:cs typeface="+mn-cs"/>
              </a:rPr>
              <a:t>Wiegartz</a:t>
            </a:r>
            <a:r>
              <a:rPr lang="en-CA" sz="1200" kern="1200" dirty="0" smtClean="0">
                <a:solidFill>
                  <a:schemeClr val="tx1"/>
                </a:solidFill>
                <a:effectLst/>
                <a:latin typeface="+mn-lt"/>
                <a:ea typeface="+mn-ea"/>
                <a:cs typeface="+mn-cs"/>
              </a:rPr>
              <a:t>, 2011; Bennett, </a:t>
            </a:r>
            <a:r>
              <a:rPr lang="en-CA" sz="1200" kern="1200" dirty="0" err="1" smtClean="0">
                <a:solidFill>
                  <a:schemeClr val="tx1"/>
                </a:solidFill>
                <a:effectLst/>
                <a:latin typeface="+mn-lt"/>
                <a:ea typeface="+mn-ea"/>
                <a:cs typeface="+mn-cs"/>
              </a:rPr>
              <a:t>Einarson</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Taddio</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Koren</a:t>
            </a:r>
            <a:r>
              <a:rPr lang="en-CA" sz="1200" kern="1200" dirty="0" smtClean="0">
                <a:solidFill>
                  <a:schemeClr val="tx1"/>
                </a:solidFill>
                <a:effectLst/>
                <a:latin typeface="+mn-lt"/>
                <a:ea typeface="+mn-ea"/>
                <a:cs typeface="+mn-cs"/>
              </a:rPr>
              <a:t>, &amp; </a:t>
            </a:r>
            <a:r>
              <a:rPr lang="en-CA" sz="1200" kern="1200" dirty="0" err="1" smtClean="0">
                <a:solidFill>
                  <a:schemeClr val="tx1"/>
                </a:solidFill>
                <a:effectLst/>
                <a:latin typeface="+mn-lt"/>
                <a:ea typeface="+mn-ea"/>
                <a:cs typeface="+mn-cs"/>
              </a:rPr>
              <a:t>Einarson</a:t>
            </a:r>
            <a:r>
              <a:rPr lang="en-CA" sz="1200" kern="1200" dirty="0" smtClean="0">
                <a:solidFill>
                  <a:schemeClr val="tx1"/>
                </a:solidFill>
                <a:effectLst/>
                <a:latin typeface="+mn-lt"/>
                <a:ea typeface="+mn-ea"/>
                <a:cs typeface="+mn-cs"/>
              </a:rPr>
              <a:t>, 2004; Kopelman et al., 2008; </a:t>
            </a:r>
            <a:r>
              <a:rPr lang="en-CA" sz="1200" kern="1200" dirty="0" err="1" smtClean="0">
                <a:solidFill>
                  <a:schemeClr val="tx1"/>
                </a:solidFill>
                <a:effectLst/>
                <a:latin typeface="+mn-lt"/>
                <a:ea typeface="+mn-ea"/>
                <a:cs typeface="+mn-cs"/>
              </a:rPr>
              <a:t>Schetter</a:t>
            </a:r>
            <a:r>
              <a:rPr lang="en-CA" sz="1200" kern="1200" dirty="0" smtClean="0">
                <a:solidFill>
                  <a:schemeClr val="tx1"/>
                </a:solidFill>
                <a:effectLst/>
                <a:latin typeface="+mn-lt"/>
                <a:ea typeface="+mn-ea"/>
                <a:cs typeface="+mn-cs"/>
              </a:rPr>
              <a:t> &amp; Tanner, 2012; </a:t>
            </a:r>
            <a:r>
              <a:rPr lang="en-CA" sz="1200" kern="1200" dirty="0" err="1" smtClean="0">
                <a:solidFill>
                  <a:schemeClr val="tx1"/>
                </a:solidFill>
                <a:effectLst/>
                <a:latin typeface="+mn-lt"/>
                <a:ea typeface="+mn-ea"/>
                <a:cs typeface="+mn-cs"/>
              </a:rPr>
              <a:t>Skouteris</a:t>
            </a:r>
            <a:r>
              <a:rPr lang="en-CA" sz="1200" kern="1200" dirty="0" smtClean="0">
                <a:solidFill>
                  <a:schemeClr val="tx1"/>
                </a:solidFill>
                <a:effectLst/>
                <a:latin typeface="+mn-lt"/>
                <a:ea typeface="+mn-ea"/>
                <a:cs typeface="+mn-cs"/>
              </a:rPr>
              <a:t>, Wertheim, Rallis, </a:t>
            </a:r>
            <a:r>
              <a:rPr lang="en-CA" sz="1200" kern="1200" dirty="0" err="1" smtClean="0">
                <a:solidFill>
                  <a:schemeClr val="tx1"/>
                </a:solidFill>
                <a:effectLst/>
                <a:latin typeface="+mn-lt"/>
                <a:ea typeface="+mn-ea"/>
                <a:cs typeface="+mn-cs"/>
              </a:rPr>
              <a:t>Milgrom</a:t>
            </a:r>
            <a:r>
              <a:rPr lang="en-CA" sz="1200" kern="1200" dirty="0" smtClean="0">
                <a:solidFill>
                  <a:schemeClr val="tx1"/>
                </a:solidFill>
                <a:effectLst/>
                <a:latin typeface="+mn-lt"/>
                <a:ea typeface="+mn-ea"/>
                <a:cs typeface="+mn-cs"/>
              </a:rPr>
              <a:t>, &amp; Paxton, 2009).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39E983-E4EC-C04D-8005-3735B21C198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7621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argue: (a) women have limited involvement in decision-making and are unlikely to voice concerns (</a:t>
            </a:r>
            <a:r>
              <a:rPr lang="en-CA" sz="1200" kern="1200" dirty="0" err="1" smtClean="0">
                <a:solidFill>
                  <a:schemeClr val="tx1"/>
                </a:solidFill>
                <a:effectLst/>
                <a:latin typeface="+mn-lt"/>
                <a:ea typeface="+mn-ea"/>
                <a:cs typeface="+mn-cs"/>
              </a:rPr>
              <a:t>Jenksinson</a:t>
            </a:r>
            <a:r>
              <a:rPr lang="en-CA" sz="1200" kern="1200" dirty="0" smtClean="0">
                <a:solidFill>
                  <a:schemeClr val="tx1"/>
                </a:solidFill>
                <a:effectLst/>
                <a:latin typeface="+mn-lt"/>
                <a:ea typeface="+mn-ea"/>
                <a:cs typeface="+mn-cs"/>
              </a:rPr>
              <a:t> et al., 2016; Kingston et al., 2014); (b) the continuous nature of maternal care presents ample opportunity for MCPs to support women; (c) an understanding of MCP barriers/facilitators to addressing anxiety and depression during pregnancy will inform efforts to improve maternal mental health outcomes.</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As the main and most constant point of contact with the healthcare system, MCPs are instrumental in improving maternal health outcomes.</a:t>
            </a:r>
            <a:r>
              <a:rPr lang="en-US" dirty="0" smtClean="0"/>
              <a:t>****</a:t>
            </a:r>
          </a:p>
        </p:txBody>
      </p:sp>
      <p:sp>
        <p:nvSpPr>
          <p:cNvPr id="4" name="Slide Number Placeholder 3"/>
          <p:cNvSpPr>
            <a:spLocks noGrp="1"/>
          </p:cNvSpPr>
          <p:nvPr>
            <p:ph type="sldNum" sz="quarter" idx="10"/>
          </p:nvPr>
        </p:nvSpPr>
        <p:spPr/>
        <p:txBody>
          <a:bodyPr/>
          <a:lstStyle/>
          <a:p>
            <a:fld id="{D539E983-E4EC-C04D-8005-3735B21C198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6637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majority of midwives practice in large</a:t>
            </a:r>
            <a:r>
              <a:rPr lang="en-US" baseline="0" dirty="0" smtClean="0"/>
              <a:t> cities  or rural centers in teams of 2-4 midwives. </a:t>
            </a:r>
            <a:endParaRPr lang="en-US" dirty="0"/>
          </a:p>
        </p:txBody>
      </p:sp>
      <p:sp>
        <p:nvSpPr>
          <p:cNvPr id="4" name="Slide Number Placeholder 3"/>
          <p:cNvSpPr>
            <a:spLocks noGrp="1"/>
          </p:cNvSpPr>
          <p:nvPr>
            <p:ph type="sldNum" sz="quarter" idx="10"/>
          </p:nvPr>
        </p:nvSpPr>
        <p:spPr/>
        <p:txBody>
          <a:bodyPr/>
          <a:lstStyle/>
          <a:p>
            <a:fld id="{52DFBA01-2CB1-6646-B9C6-BE514D1C038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3225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 in 3 midwives have thought about leaving the profession in the last 12 months and 9% are making exit plans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2DFBA01-2CB1-6646-B9C6-BE514D1C038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3692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 restricted</a:t>
            </a:r>
            <a:r>
              <a:rPr lang="en-US" baseline="0" dirty="0" smtClean="0"/>
              <a:t> to BC, to maximize sample size. </a:t>
            </a:r>
            <a:endParaRPr lang="en-US" dirty="0"/>
          </a:p>
        </p:txBody>
      </p:sp>
      <p:sp>
        <p:nvSpPr>
          <p:cNvPr id="4" name="Slide Number Placeholder 3"/>
          <p:cNvSpPr>
            <a:spLocks noGrp="1"/>
          </p:cNvSpPr>
          <p:nvPr>
            <p:ph type="sldNum" sz="quarter" idx="10"/>
          </p:nvPr>
        </p:nvSpPr>
        <p:spPr/>
        <p:txBody>
          <a:bodyPr/>
          <a:lstStyle/>
          <a:p>
            <a:fld id="{52DFBA01-2CB1-6646-B9C6-BE514D1C038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2288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Desire for part time work options, expanded roles, predictable schedules, more time off, more work</a:t>
            </a:r>
            <a:r>
              <a:rPr lang="en-US" baseline="0" dirty="0" smtClean="0"/>
              <a:t> family balance. </a:t>
            </a:r>
            <a:endParaRPr lang="en-US" dirty="0"/>
          </a:p>
        </p:txBody>
      </p:sp>
      <p:sp>
        <p:nvSpPr>
          <p:cNvPr id="4" name="Slide Number Placeholder 3"/>
          <p:cNvSpPr>
            <a:spLocks noGrp="1"/>
          </p:cNvSpPr>
          <p:nvPr>
            <p:ph type="sldNum" sz="quarter" idx="10"/>
          </p:nvPr>
        </p:nvSpPr>
        <p:spPr/>
        <p:txBody>
          <a:bodyPr/>
          <a:lstStyle/>
          <a:p>
            <a:fld id="{52DFBA01-2CB1-6646-B9C6-BE514D1C038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56353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Canadian MWs highest burn out scores, with exception of client burn out</a:t>
            </a:r>
            <a:r>
              <a:rPr lang="en-US" baseline="0" dirty="0" smtClean="0"/>
              <a:t> (Swedish midwives were highest)</a:t>
            </a:r>
          </a:p>
          <a:p>
            <a:r>
              <a:rPr lang="en-US" baseline="0" dirty="0" smtClean="0"/>
              <a:t>Personal burn out highest among Canadian RMs, client burn out lowest. </a:t>
            </a:r>
            <a:endParaRPr lang="en-US" dirty="0"/>
          </a:p>
        </p:txBody>
      </p:sp>
      <p:sp>
        <p:nvSpPr>
          <p:cNvPr id="4" name="Slide Number Placeholder 3"/>
          <p:cNvSpPr>
            <a:spLocks noGrp="1"/>
          </p:cNvSpPr>
          <p:nvPr>
            <p:ph type="sldNum" sz="quarter" idx="10"/>
          </p:nvPr>
        </p:nvSpPr>
        <p:spPr/>
        <p:txBody>
          <a:bodyPr/>
          <a:lstStyle/>
          <a:p>
            <a:fld id="{52DFBA01-2CB1-6646-B9C6-BE514D1C038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06538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Over</a:t>
            </a:r>
            <a:r>
              <a:rPr lang="en-US" baseline="0" dirty="0" smtClean="0"/>
              <a:t> 30 % of midwives said it is unlikely or highly unlikely that they will still be working as a midwife in 5 years. </a:t>
            </a:r>
            <a:endParaRPr lang="en-US" dirty="0"/>
          </a:p>
        </p:txBody>
      </p:sp>
      <p:sp>
        <p:nvSpPr>
          <p:cNvPr id="4" name="Slide Number Placeholder 3"/>
          <p:cNvSpPr>
            <a:spLocks noGrp="1"/>
          </p:cNvSpPr>
          <p:nvPr>
            <p:ph type="sldNum" sz="quarter" idx="10"/>
          </p:nvPr>
        </p:nvSpPr>
        <p:spPr/>
        <p:txBody>
          <a:bodyPr/>
          <a:lstStyle/>
          <a:p>
            <a:fld id="{52DFBA01-2CB1-6646-B9C6-BE514D1C038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5593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lvl1pPr>
              <a:defRPr>
                <a:solidFill>
                  <a:srgbClr val="FFFFFF"/>
                </a:solidFill>
              </a:defRPr>
            </a:lvl1pPr>
          </a:lstStyle>
          <a:p>
            <a:r>
              <a:rPr lang="en-CA"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372097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30314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404210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11" y="1411554"/>
            <a:ext cx="8382001" cy="221086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78194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lvl1pPr>
              <a:defRPr>
                <a:solidFill>
                  <a:srgbClr val="FFFFFF"/>
                </a:solidFill>
              </a:defRPr>
            </a:lvl1pPr>
          </a:lstStyle>
          <a:p>
            <a:r>
              <a:rPr lang="en-CA"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61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2A61"/>
          </a:solidFill>
        </p:spPr>
        <p:txBody>
          <a:bodyPr/>
          <a:lstStyle>
            <a:lvl1pPr>
              <a:defRPr>
                <a:solidFill>
                  <a:schemeClr val="bg1"/>
                </a:solidFill>
              </a:defRPr>
            </a:lvl1p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p:nvPr userDrawn="1"/>
        </p:nvPicPr>
        <p:blipFill>
          <a:blip r:embed="rId2"/>
          <a:stretch>
            <a:fillRect/>
          </a:stretch>
        </p:blipFill>
        <p:spPr>
          <a:xfrm>
            <a:off x="5981707" y="6168389"/>
            <a:ext cx="2705100" cy="689611"/>
          </a:xfrm>
          <a:prstGeom prst="rect">
            <a:avLst/>
          </a:prstGeom>
        </p:spPr>
      </p:pic>
    </p:spTree>
    <p:extLst>
      <p:ext uri="{BB962C8B-B14F-4D97-AF65-F5344CB8AC3E}">
        <p14:creationId xmlns:p14="http://schemas.microsoft.com/office/powerpoint/2010/main" val="3899716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32A6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20" y="4406909"/>
            <a:ext cx="7772400" cy="1362075"/>
          </a:xfrm>
        </p:spPr>
        <p:txBody>
          <a:bodyPr anchor="t"/>
          <a:lstStyle>
            <a:lvl1pPr algn="l">
              <a:defRPr sz="4000" b="1" cap="all">
                <a:solidFill>
                  <a:schemeClr val="accent4">
                    <a:lumMod val="40000"/>
                    <a:lumOff val="60000"/>
                  </a:schemeClr>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20"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pic>
        <p:nvPicPr>
          <p:cNvPr id="7" name="Picture 2" descr="C:\Users\pfeng_admin\Pictures\bcmidnet\bcmidnet-logo-invert sep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6" y="3"/>
            <a:ext cx="9144000" cy="236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1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897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7"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659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67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37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2A61"/>
          </a:solidFill>
        </p:spPr>
        <p:txBody>
          <a:bodyPr/>
          <a:lstStyle>
            <a:lvl1pPr>
              <a:defRPr>
                <a:solidFill>
                  <a:schemeClr val="bg1"/>
                </a:solidFill>
              </a:defRPr>
            </a:lvl1p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pic>
        <p:nvPicPr>
          <p:cNvPr id="7" name="Picture 6"/>
          <p:cNvPicPr/>
          <p:nvPr userDrawn="1"/>
        </p:nvPicPr>
        <p:blipFill>
          <a:blip r:embed="rId2"/>
          <a:stretch>
            <a:fillRect/>
          </a:stretch>
        </p:blipFill>
        <p:spPr>
          <a:xfrm>
            <a:off x="5981707" y="6168389"/>
            <a:ext cx="2705100" cy="689611"/>
          </a:xfrm>
          <a:prstGeom prst="rect">
            <a:avLst/>
          </a:prstGeom>
        </p:spPr>
      </p:pic>
    </p:spTree>
    <p:extLst>
      <p:ext uri="{BB962C8B-B14F-4D97-AF65-F5344CB8AC3E}">
        <p14:creationId xmlns:p14="http://schemas.microsoft.com/office/powerpoint/2010/main" val="353992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245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678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069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15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11" y="1411554"/>
            <a:ext cx="8382001" cy="221086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92664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924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3003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77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9656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8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32A6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20" y="4406909"/>
            <a:ext cx="7772400" cy="1362075"/>
          </a:xfrm>
        </p:spPr>
        <p:txBody>
          <a:bodyPr anchor="t"/>
          <a:lstStyle>
            <a:lvl1pPr algn="l">
              <a:defRPr sz="4000" b="1" cap="all">
                <a:solidFill>
                  <a:schemeClr val="accent4">
                    <a:lumMod val="40000"/>
                    <a:lumOff val="60000"/>
                  </a:schemeClr>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20"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BFAD1A2-8AED-A645-8410-FB92B74EB70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pic>
        <p:nvPicPr>
          <p:cNvPr id="7" name="Picture 2" descr="C:\Users\pfeng_admin\Pictures\bcmidnet\bcmidnet-logo-invert sep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6" y="3"/>
            <a:ext cx="9144000" cy="236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3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945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008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591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9298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40328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4672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a:r>
              <a:rPr lang="en-US" sz="6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645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1482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a:r>
              <a:rPr lang="en-US" sz="6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472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41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BFAD1A2-8AED-A645-8410-FB92B74EB709}"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3779163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246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165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smtClean="0">
                <a:solidFill>
                  <a:prstClr val="white">
                    <a:alpha val="60000"/>
                  </a:prstClr>
                </a:solidFill>
              </a:rPr>
              <a:pPr/>
              <a:t>10/5/2017</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smtClean="0">
                <a:solidFill>
                  <a:prstClr val="white">
                    <a:alpha val="60000"/>
                  </a:prstClr>
                </a:solidFill>
              </a:rPr>
              <a:t>
              </a:t>
            </a:r>
            <a:endParaRPr lang="en-US" dirty="0">
              <a:solidFill>
                <a:prstClr val="white">
                  <a:alpha val="60000"/>
                </a:prstClr>
              </a:solidFill>
            </a:endParaRP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018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7663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1977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solidFill>
                  <a:srgbClr val="B31166"/>
                </a:solidFill>
              </a:rPr>
              <a:pPr/>
              <a:t>10/5/2017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416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solidFill>
                  <a:srgbClr val="B31166"/>
                </a:solidFill>
              </a:rPr>
              <a:pPr/>
              <a:t>10/5/2017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2513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solidFill>
                  <a:srgbClr val="B31166"/>
                </a:solidFill>
              </a:rPr>
              <a:pPr/>
              <a:t>10/5/2017</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8382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solidFill>
                  <a:srgbClr val="B31166"/>
                </a:solidFill>
              </a:rPr>
              <a:pPr/>
              <a:t>10/5/2017</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574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solidFill>
                  <a:srgbClr val="B31166"/>
                </a:solidFill>
              </a:rPr>
              <a:pPr/>
              <a:t>10/5/2017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018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7"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BFAD1A2-8AED-A645-8410-FB92B74EB709}"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11459096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866215"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solidFill>
                  <a:srgbClr val="B31166"/>
                </a:solidFill>
              </a:rPr>
              <a:pPr/>
              <a:t>10/5/2017</a:t>
            </a:fld>
            <a:endParaRPr lang="en-US" dirty="0">
              <a:solidFill>
                <a:srgbClr val="B31166"/>
              </a:solidFill>
            </a:endParaRPr>
          </a:p>
        </p:txBody>
      </p:sp>
      <p:sp>
        <p:nvSpPr>
          <p:cNvPr id="6" name="Footer Placeholder 5"/>
          <p:cNvSpPr>
            <a:spLocks noGrp="1"/>
          </p:cNvSpPr>
          <p:nvPr>
            <p:ph type="ftr" sz="quarter" idx="11"/>
          </p:nvPr>
        </p:nvSpPr>
        <p:spPr/>
        <p:txBody>
          <a:bodyPr/>
          <a:lstStyle/>
          <a:p>
            <a:endParaRPr lang="en-US" dirty="0">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77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solidFill>
                  <a:srgbClr val="B31166"/>
                </a:solidFill>
              </a:rPr>
              <a:pPr/>
              <a:t>10/5/2017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207691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61750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6"/>
            <a:ext cx="601434"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7413344" y="2613787"/>
            <a:ext cx="48957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8553644"/>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111643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2"/>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solidFill>
                  <a:srgbClr val="B31166"/>
                </a:solidFill>
              </a:rPr>
              <a:pPr/>
              <a:t>10/5/2017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7481565"/>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solidFill>
                  <a:srgbClr val="B31166"/>
                </a:solidFill>
              </a:rPr>
              <a:pPr/>
              <a:t>10/5/2017</a:t>
            </a:fld>
            <a:endParaRPr lang="en-US" dirty="0">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r>
              <a:rPr lang="en-US" smtClean="0">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2476706"/>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71955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smtClean="0">
                <a:solidFill>
                  <a:srgbClr val="B31166"/>
                </a:solidFill>
              </a:rPr>
              <a:t>
              </a:t>
            </a:r>
            <a:endParaRPr lang="en-US" dirty="0">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20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lvl1pPr>
              <a:defRPr>
                <a:solidFill>
                  <a:srgbClr val="FFFFFF"/>
                </a:solidFill>
              </a:defRPr>
            </a:lvl1pPr>
          </a:lstStyle>
          <a:p>
            <a:r>
              <a:rPr lang="en-CA"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84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BFAD1A2-8AED-A645-8410-FB92B74EB709}"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19312223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2A61"/>
          </a:solidFill>
        </p:spPr>
        <p:txBody>
          <a:bodyPr/>
          <a:lstStyle>
            <a:lvl1pPr>
              <a:defRPr>
                <a:solidFill>
                  <a:schemeClr val="bg1"/>
                </a:solidFill>
              </a:defRPr>
            </a:lvl1p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p:nvPr userDrawn="1"/>
        </p:nvPicPr>
        <p:blipFill>
          <a:blip r:embed="rId2"/>
          <a:stretch>
            <a:fillRect/>
          </a:stretch>
        </p:blipFill>
        <p:spPr>
          <a:xfrm>
            <a:off x="5981707" y="6168389"/>
            <a:ext cx="2705100" cy="689611"/>
          </a:xfrm>
          <a:prstGeom prst="rect">
            <a:avLst/>
          </a:prstGeom>
        </p:spPr>
      </p:pic>
    </p:spTree>
    <p:extLst>
      <p:ext uri="{BB962C8B-B14F-4D97-AF65-F5344CB8AC3E}">
        <p14:creationId xmlns:p14="http://schemas.microsoft.com/office/powerpoint/2010/main" val="2337235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32A6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20" y="4406909"/>
            <a:ext cx="7772400" cy="1362075"/>
          </a:xfrm>
        </p:spPr>
        <p:txBody>
          <a:bodyPr anchor="t"/>
          <a:lstStyle>
            <a:lvl1pPr algn="l">
              <a:defRPr sz="4000" b="1" cap="all">
                <a:solidFill>
                  <a:schemeClr val="accent4">
                    <a:lumMod val="40000"/>
                    <a:lumOff val="60000"/>
                  </a:schemeClr>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20"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pic>
        <p:nvPicPr>
          <p:cNvPr id="7" name="Picture 2" descr="C:\Users\pfeng_admin\Pictures\bcmidnet\bcmidnet-logo-invert sep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6" y="3"/>
            <a:ext cx="9144000" cy="236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84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3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7"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59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361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1252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358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73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1313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41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D1A2-8AED-A645-8410-FB92B74EB709}"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42745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11" y="1411554"/>
            <a:ext cx="8382001" cy="221086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889261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67543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94442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07164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95154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66728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1511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07313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143575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0334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499297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369697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16411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a:solidFill>
                  <a:srgbClr val="1E5155">
                    <a:lumMod val="40000"/>
                    <a:lumOff val="60000"/>
                  </a:srgbClr>
                </a:solidFill>
              </a:rPr>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a:solidFill>
                  <a:srgbClr val="1E5155">
                    <a:lumMod val="40000"/>
                    <a:lumOff val="60000"/>
                  </a:srgbClr>
                </a:solidFill>
              </a:rPr>
              <a:t>”</a:t>
            </a:r>
          </a:p>
        </p:txBody>
      </p:sp>
    </p:spTree>
    <p:extLst>
      <p:ext uri="{BB962C8B-B14F-4D97-AF65-F5344CB8AC3E}">
        <p14:creationId xmlns:p14="http://schemas.microsoft.com/office/powerpoint/2010/main" val="15556542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320873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508574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4348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6409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445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99897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5.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9.jpe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6.xml"/><Relationship Id="rId3" Type="http://schemas.openxmlformats.org/officeDocument/2006/relationships/slideLayout" Target="../slideLayouts/slideLayout73.xml"/><Relationship Id="rId21" Type="http://schemas.openxmlformats.org/officeDocument/2006/relationships/image" Target="../media/image12.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1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10.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AD1A2-8AED-A645-8410-FB92B74EB709}" type="datetimeFigureOut">
              <a:rPr lang="en-US" smtClean="0"/>
              <a:t>10/5/2017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B4244-0C90-174F-AC62-B324DE942B25}" type="slidenum">
              <a:rPr lang="en-US" smtClean="0"/>
              <a:t>‹#›</a:t>
            </a:fld>
            <a:endParaRPr lang="en-US"/>
          </a:p>
        </p:txBody>
      </p:sp>
    </p:spTree>
    <p:extLst>
      <p:ext uri="{BB962C8B-B14F-4D97-AF65-F5344CB8AC3E}">
        <p14:creationId xmlns:p14="http://schemas.microsoft.com/office/powerpoint/2010/main" val="345475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354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solidFill>
                  <a:prstClr val="black"/>
                </a:solidFill>
              </a:rPr>
              <a:pPr/>
              <a:t>10/5/2017</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44207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solidFill>
                  <a:srgbClr val="B31166"/>
                </a:solidFill>
              </a:rPr>
              <a:pPr/>
              <a:t>10/5/2017</a:t>
            </a:fld>
            <a:endParaRPr lang="en-US" dirty="0">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solidFill>
                  <a:srgbClr val="B31166"/>
                </a:solidFill>
              </a:rPr>
              <a:t>
              </a:t>
            </a:r>
            <a:endParaRPr lang="en-US" dirty="0">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06162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AD1A2-8AED-A645-8410-FB92B74EB709}" type="datetimeFigureOut">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2807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rPr>
              <a:pPr/>
              <a:t>10/5/2017</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950297"/>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Word_Document1.docx"/></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0.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package" Target="../embeddings/Microsoft_Word_Document4.doc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hyperlink" Target="mailto:j.s.parrilla@alumni.ubc.ca" TargetMode="Externa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2A61"/>
        </a:solidFill>
        <a:effectLst/>
      </p:bgPr>
    </p:bg>
    <p:spTree>
      <p:nvGrpSpPr>
        <p:cNvPr id="1" name=""/>
        <p:cNvGrpSpPr/>
        <p:nvPr/>
      </p:nvGrpSpPr>
      <p:grpSpPr>
        <a:xfrm>
          <a:off x="0" y="0"/>
          <a:ext cx="0" cy="0"/>
          <a:chOff x="0" y="0"/>
          <a:chExt cx="0" cy="0"/>
        </a:xfrm>
      </p:grpSpPr>
      <p:pic>
        <p:nvPicPr>
          <p:cNvPr id="4" name="Picture 2" descr="C:\Users\pfeng_admin\Pictures\bcmidnet\bcmidnet-logo-invert sep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3"/>
            <a:ext cx="9144000" cy="236628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4888" y="6263968"/>
            <a:ext cx="8751969" cy="594037"/>
            <a:chOff x="-27959" y="5723667"/>
            <a:chExt cx="8613345" cy="448098"/>
          </a:xfrm>
        </p:grpSpPr>
        <p:pic>
          <p:nvPicPr>
            <p:cNvPr id="8" name="Picture 7"/>
            <p:cNvPicPr>
              <a:picLocks noChangeAspect="1"/>
            </p:cNvPicPr>
            <p:nvPr/>
          </p:nvPicPr>
          <p:blipFill>
            <a:blip r:embed="rId4"/>
            <a:stretch>
              <a:fillRect/>
            </a:stretch>
          </p:blipFill>
          <p:spPr>
            <a:xfrm>
              <a:off x="4534622" y="5723667"/>
              <a:ext cx="1592632" cy="442032"/>
            </a:xfrm>
            <a:prstGeom prst="rect">
              <a:avLst/>
            </a:prstGeom>
          </p:spPr>
        </p:pic>
        <p:pic>
          <p:nvPicPr>
            <p:cNvPr id="9" name="Picture 8"/>
            <p:cNvPicPr>
              <a:picLocks noChangeAspect="1"/>
            </p:cNvPicPr>
            <p:nvPr/>
          </p:nvPicPr>
          <p:blipFill>
            <a:blip r:embed="rId5"/>
            <a:stretch>
              <a:fillRect/>
            </a:stretch>
          </p:blipFill>
          <p:spPr>
            <a:xfrm>
              <a:off x="6127254" y="5723667"/>
              <a:ext cx="2458132" cy="442031"/>
            </a:xfrm>
            <a:prstGeom prst="rect">
              <a:avLst/>
            </a:prstGeom>
          </p:spPr>
        </p:pic>
        <p:pic>
          <p:nvPicPr>
            <p:cNvPr id="10" name="Picture 9"/>
            <p:cNvPicPr>
              <a:picLocks noChangeAspect="1"/>
            </p:cNvPicPr>
            <p:nvPr/>
          </p:nvPicPr>
          <p:blipFill>
            <a:blip r:embed="rId6"/>
            <a:stretch>
              <a:fillRect/>
            </a:stretch>
          </p:blipFill>
          <p:spPr>
            <a:xfrm>
              <a:off x="-27959" y="5723667"/>
              <a:ext cx="487492" cy="448098"/>
            </a:xfrm>
            <a:prstGeom prst="rect">
              <a:avLst/>
            </a:prstGeom>
          </p:spPr>
        </p:pic>
        <p:pic>
          <p:nvPicPr>
            <p:cNvPr id="11" name="Picture 10"/>
            <p:cNvPicPr>
              <a:picLocks noChangeAspect="1"/>
            </p:cNvPicPr>
            <p:nvPr/>
          </p:nvPicPr>
          <p:blipFill>
            <a:blip r:embed="rId7"/>
            <a:stretch>
              <a:fillRect/>
            </a:stretch>
          </p:blipFill>
          <p:spPr>
            <a:xfrm>
              <a:off x="2467666" y="5723667"/>
              <a:ext cx="2066956" cy="440948"/>
            </a:xfrm>
            <a:prstGeom prst="rect">
              <a:avLst/>
            </a:prstGeom>
          </p:spPr>
        </p:pic>
      </p:grpSp>
      <p:sp>
        <p:nvSpPr>
          <p:cNvPr id="2" name="Title 1"/>
          <p:cNvSpPr>
            <a:spLocks noGrp="1"/>
          </p:cNvSpPr>
          <p:nvPr>
            <p:ph type="ctrTitle"/>
          </p:nvPr>
        </p:nvSpPr>
        <p:spPr/>
        <p:txBody>
          <a:bodyPr/>
          <a:lstStyle/>
          <a:p>
            <a:r>
              <a:rPr lang="en-US" dirty="0" smtClean="0"/>
              <a:t>Meeting </a:t>
            </a:r>
            <a:endParaRPr lang="en-US" dirty="0"/>
          </a:p>
        </p:txBody>
      </p:sp>
      <p:sp>
        <p:nvSpPr>
          <p:cNvPr id="3" name="Subtitle 2"/>
          <p:cNvSpPr>
            <a:spLocks noGrp="1"/>
          </p:cNvSpPr>
          <p:nvPr>
            <p:ph type="subTitle" idx="1"/>
          </p:nvPr>
        </p:nvSpPr>
        <p:spPr>
          <a:xfrm>
            <a:off x="1371601" y="3886202"/>
            <a:ext cx="6400800" cy="1758951"/>
          </a:xfrm>
        </p:spPr>
        <p:txBody>
          <a:bodyPr/>
          <a:lstStyle/>
          <a:p>
            <a:r>
              <a:rPr lang="en-US" dirty="0" smtClean="0"/>
              <a:t>Wednesday October 4, 2017</a:t>
            </a:r>
          </a:p>
          <a:p>
            <a:r>
              <a:rPr lang="en-US" dirty="0" smtClean="0"/>
              <a:t>12:00 – 1:30 </a:t>
            </a:r>
            <a:r>
              <a:rPr lang="en-US" dirty="0"/>
              <a:t>p</a:t>
            </a:r>
            <a:r>
              <a:rPr lang="en-US" dirty="0" smtClean="0"/>
              <a:t>m</a:t>
            </a:r>
            <a:endParaRPr lang="en-US" dirty="0"/>
          </a:p>
        </p:txBody>
      </p:sp>
      <p:pic>
        <p:nvPicPr>
          <p:cNvPr id="5" name="Picture 4"/>
          <p:cNvPicPr>
            <a:picLocks noChangeAspect="1"/>
          </p:cNvPicPr>
          <p:nvPr/>
        </p:nvPicPr>
        <p:blipFill>
          <a:blip r:embed="rId8"/>
          <a:stretch>
            <a:fillRect/>
          </a:stretch>
        </p:blipFill>
        <p:spPr>
          <a:xfrm>
            <a:off x="863836" y="6263969"/>
            <a:ext cx="2123048" cy="594041"/>
          </a:xfrm>
          <a:prstGeom prst="rect">
            <a:avLst/>
          </a:prstGeom>
        </p:spPr>
      </p:pic>
      <p:pic>
        <p:nvPicPr>
          <p:cNvPr id="6" name="Picture 5"/>
          <p:cNvPicPr>
            <a:picLocks noChangeAspect="1"/>
          </p:cNvPicPr>
          <p:nvPr/>
        </p:nvPicPr>
        <p:blipFill rotWithShape="1">
          <a:blip r:embed="rId9"/>
          <a:srcRect t="-2996" b="-1"/>
          <a:stretch/>
        </p:blipFill>
        <p:spPr>
          <a:xfrm>
            <a:off x="2846" y="6246443"/>
            <a:ext cx="423334" cy="602076"/>
          </a:xfrm>
          <a:prstGeom prst="rect">
            <a:avLst/>
          </a:prstGeom>
        </p:spPr>
      </p:pic>
    </p:spTree>
    <p:extLst>
      <p:ext uri="{BB962C8B-B14F-4D97-AF65-F5344CB8AC3E}">
        <p14:creationId xmlns:p14="http://schemas.microsoft.com/office/powerpoint/2010/main" val="159225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baseline="30000" dirty="0"/>
              <a:t>Purpose of the Study and the Research Question</a:t>
            </a:r>
            <a:endParaRPr lang="en-CA" dirty="0"/>
          </a:p>
        </p:txBody>
      </p:sp>
      <p:sp>
        <p:nvSpPr>
          <p:cNvPr id="3" name="Content Placeholder 2"/>
          <p:cNvSpPr>
            <a:spLocks noGrp="1"/>
          </p:cNvSpPr>
          <p:nvPr>
            <p:ph idx="1"/>
          </p:nvPr>
        </p:nvSpPr>
        <p:spPr>
          <a:xfrm>
            <a:off x="656401" y="2019749"/>
            <a:ext cx="6709906" cy="3146611"/>
          </a:xfrm>
        </p:spPr>
        <p:txBody>
          <a:bodyPr>
            <a:normAutofit lnSpcReduction="10000"/>
          </a:bodyPr>
          <a:lstStyle/>
          <a:p>
            <a:pPr marL="0" indent="0">
              <a:buNone/>
            </a:pPr>
            <a:r>
              <a:rPr lang="en-CA" baseline="30000" dirty="0"/>
              <a:t> </a:t>
            </a:r>
            <a:endParaRPr lang="en-CA" dirty="0"/>
          </a:p>
          <a:p>
            <a:r>
              <a:rPr lang="en-CA" baseline="30000" dirty="0"/>
              <a:t>The goal would be to increase caregiver insight and empathy, and make caregivers aware of women’s experiences.  The women would be heard and their voices shared, including identification of commonalities and shared experiences and themes.  The woman would have an opportunity to be able to say how they felt to get “bad news,” to experience physical pain caused by a caregiver, to feel like they didn’t get information or if they felt they lost some body autonomy.   The central research question would be </a:t>
            </a:r>
            <a:endParaRPr lang="en-CA" dirty="0"/>
          </a:p>
          <a:p>
            <a:pPr marL="0" indent="0">
              <a:buNone/>
            </a:pPr>
            <a:endParaRPr lang="en-CA" b="1" i="1" baseline="30000" dirty="0"/>
          </a:p>
          <a:p>
            <a:pPr marL="0" indent="0">
              <a:buNone/>
            </a:pPr>
            <a:r>
              <a:rPr lang="en-CA" b="1" i="1" baseline="30000" dirty="0"/>
              <a:t>How do women from Northern British Columbia who have experienced clinical care during pregnancy, labour, delivery and the post-partum describe how they felt or were made to feel by communications from or the physical touch of their caregiver?</a:t>
            </a:r>
            <a:endParaRPr lang="en-CA" dirty="0"/>
          </a:p>
          <a:p>
            <a:pPr marL="0" indent="0">
              <a:buNone/>
            </a:pPr>
            <a:r>
              <a:rPr lang="en-CA" baseline="30000" dirty="0"/>
              <a:t> </a:t>
            </a:r>
            <a:endParaRPr lang="en-CA" dirty="0"/>
          </a:p>
          <a:p>
            <a:r>
              <a:rPr lang="en-CA" baseline="30000" dirty="0"/>
              <a:t>With the sub-question being the repeated use of questions in the following structure, “how did it feel (emotionally/physically) when your (caregiver) _____ (did/said) ______ during (moment)_______” with the questions following the order of the pregnancy journey from pregnancy, labour, delivery through the post-partum period. </a:t>
            </a:r>
            <a:endParaRPr lang="en-CA" dirty="0"/>
          </a:p>
        </p:txBody>
      </p:sp>
    </p:spTree>
    <p:extLst>
      <p:ext uri="{BB962C8B-B14F-4D97-AF65-F5344CB8AC3E}">
        <p14:creationId xmlns:p14="http://schemas.microsoft.com/office/powerpoint/2010/main" val="119437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5" y="1596838"/>
            <a:ext cx="7053542" cy="1050398"/>
          </a:xfrm>
        </p:spPr>
        <p:txBody>
          <a:bodyPr/>
          <a:lstStyle/>
          <a:p>
            <a:r>
              <a:rPr lang="en-CA" sz="2400" b="1" baseline="30000" dirty="0"/>
              <a:t>Background of the Study</a:t>
            </a:r>
            <a:r>
              <a:rPr lang="en-CA" sz="1500" b="1" dirty="0"/>
              <a:t/>
            </a:r>
            <a:br>
              <a:rPr lang="en-CA" sz="1500" b="1" dirty="0"/>
            </a:br>
            <a:r>
              <a:rPr lang="en-CA" sz="1500" dirty="0"/>
              <a:t> </a:t>
            </a:r>
            <a:br>
              <a:rPr lang="en-CA" sz="1500" dirty="0"/>
            </a:br>
            <a:endParaRPr lang="en-CA" sz="1500" dirty="0"/>
          </a:p>
        </p:txBody>
      </p:sp>
      <p:sp>
        <p:nvSpPr>
          <p:cNvPr id="3" name="Content Placeholder 2"/>
          <p:cNvSpPr>
            <a:spLocks noGrp="1"/>
          </p:cNvSpPr>
          <p:nvPr>
            <p:ph idx="1"/>
          </p:nvPr>
        </p:nvSpPr>
        <p:spPr>
          <a:xfrm>
            <a:off x="918924" y="2454089"/>
            <a:ext cx="6709906" cy="3146611"/>
          </a:xfrm>
        </p:spPr>
        <p:txBody>
          <a:bodyPr>
            <a:normAutofit/>
          </a:bodyPr>
          <a:lstStyle/>
          <a:p>
            <a:r>
              <a:rPr lang="en-CA" sz="1800" baseline="30000" dirty="0"/>
              <a:t>As a medical practitioner providing clinical care to women, the researcher has often had women booking into care reporting previously traumatic or challenging birth experiences with prior caregivers.   These challenging births may be related to clinical concerns, obstetrical emergencies or miscommunications, sometimes due to complications that are hard to avoid or minimize.  However, on a regular basis the concerns clients present with are related to how they were treated, how they were spoken to, how they felt emotionally, how they perceived physical touch.  </a:t>
            </a:r>
          </a:p>
          <a:p>
            <a:r>
              <a:rPr lang="en-CA" sz="1800" baseline="30000" dirty="0"/>
              <a:t>As a caregiver, the researcher strives for a client-centered, trauma informed approach in her clinical care.  She works with many colleagues who provide excellent care, but may have been unknowingly party to a woman’s traumatic experience of her birth.   As the researcher also has an interest in clinical teaching and precepting of midwifery, nursing, nurse-practitioner and medical students, she has an interest in creating resources to support empathetic, trauma informed care for women in the perinatal year.</a:t>
            </a:r>
            <a:endParaRPr lang="en-CA" sz="1800" dirty="0"/>
          </a:p>
        </p:txBody>
      </p:sp>
    </p:spTree>
    <p:extLst>
      <p:ext uri="{BB962C8B-B14F-4D97-AF65-F5344CB8AC3E}">
        <p14:creationId xmlns:p14="http://schemas.microsoft.com/office/powerpoint/2010/main" val="166645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baseline="30000" dirty="0"/>
              <a:t>Overview of the Proposal</a:t>
            </a:r>
            <a:endParaRPr lang="en-CA" dirty="0"/>
          </a:p>
        </p:txBody>
      </p:sp>
      <p:sp>
        <p:nvSpPr>
          <p:cNvPr id="3" name="Content Placeholder 2"/>
          <p:cNvSpPr>
            <a:spLocks noGrp="1"/>
          </p:cNvSpPr>
          <p:nvPr>
            <p:ph idx="1"/>
          </p:nvPr>
        </p:nvSpPr>
        <p:spPr>
          <a:xfrm>
            <a:off x="828220" y="1951168"/>
            <a:ext cx="6601280" cy="3820982"/>
          </a:xfrm>
        </p:spPr>
        <p:txBody>
          <a:bodyPr>
            <a:normAutofit/>
          </a:bodyPr>
          <a:lstStyle/>
          <a:p>
            <a:pPr marL="0" indent="0">
              <a:buNone/>
            </a:pPr>
            <a:r>
              <a:rPr lang="en-CA" baseline="30000" dirty="0"/>
              <a:t> </a:t>
            </a:r>
            <a:endParaRPr lang="en-CA" dirty="0"/>
          </a:p>
          <a:p>
            <a:r>
              <a:rPr lang="en-CA" baseline="30000" dirty="0"/>
              <a:t>This research would involve detailed interviews with 6-8 women regarding their visceral pregnancy and birth experiences.  The researcher would be looking for visceral language about how those women felt emotionally and physically at select moments in pregnancy, labour and birth.  Included in these prompts would be moments regarding their physical experience of discomfort during clinical care.  The onus would be on the researcher to not contribute to any additional trauma, while probing traumatic memories, so the researcher will remain sensitive to limitations in questioning.   The researcher would aim to create a safe space where the participant feels safe to share freely.  </a:t>
            </a:r>
            <a:endParaRPr lang="en-CA" dirty="0"/>
          </a:p>
          <a:p>
            <a:endParaRPr lang="en-CA" dirty="0"/>
          </a:p>
        </p:txBody>
      </p:sp>
    </p:spTree>
    <p:extLst>
      <p:ext uri="{BB962C8B-B14F-4D97-AF65-F5344CB8AC3E}">
        <p14:creationId xmlns:p14="http://schemas.microsoft.com/office/powerpoint/2010/main" val="244231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Outcome</a:t>
            </a:r>
          </a:p>
        </p:txBody>
      </p:sp>
      <p:sp>
        <p:nvSpPr>
          <p:cNvPr id="3" name="Content Placeholder 2"/>
          <p:cNvSpPr>
            <a:spLocks noGrp="1"/>
          </p:cNvSpPr>
          <p:nvPr>
            <p:ph idx="1"/>
          </p:nvPr>
        </p:nvSpPr>
        <p:spPr>
          <a:xfrm>
            <a:off x="827484" y="2396939"/>
            <a:ext cx="6709906" cy="3146611"/>
          </a:xfrm>
        </p:spPr>
        <p:txBody>
          <a:bodyPr/>
          <a:lstStyle/>
          <a:p>
            <a:r>
              <a:rPr lang="en-CA" sz="1800" baseline="30000" dirty="0"/>
              <a:t>As an outcome, the researcher has a hope that the final study could be made available as a small bound book in structure for possible use for medical, nursing and midwifery students as a learning resource to give a window into women’s experiences, including feedback on the physical sensations.  The goal would be to increase caregiver insight and empathy, and make caregivers aware of women’s experiences.  The women would be heard and their voices shared, including identification of commonalities and shared experiences and themes.  For example, the woman would have an opportunity to be able to say how they felt to get “bad news,” to experience physical pain caused by a caregiver, to feel like they didn’t get information or if they felt they lost some body autonomy during the process.   </a:t>
            </a:r>
            <a:endParaRPr lang="en-CA" sz="1800" dirty="0"/>
          </a:p>
          <a:p>
            <a:endParaRPr lang="en-CA" dirty="0"/>
          </a:p>
        </p:txBody>
      </p:sp>
    </p:spTree>
    <p:extLst>
      <p:ext uri="{BB962C8B-B14F-4D97-AF65-F5344CB8AC3E}">
        <p14:creationId xmlns:p14="http://schemas.microsoft.com/office/powerpoint/2010/main" val="175642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Methodology</a:t>
            </a:r>
          </a:p>
        </p:txBody>
      </p:sp>
      <p:sp>
        <p:nvSpPr>
          <p:cNvPr id="3" name="Content Placeholder 2"/>
          <p:cNvSpPr>
            <a:spLocks noGrp="1"/>
          </p:cNvSpPr>
          <p:nvPr>
            <p:ph idx="1"/>
          </p:nvPr>
        </p:nvSpPr>
        <p:spPr/>
        <p:txBody>
          <a:bodyPr/>
          <a:lstStyle/>
          <a:p>
            <a:r>
              <a:rPr lang="en-CA" sz="1800" baseline="30000" dirty="0"/>
              <a:t>For the purposes of this inquiry, the researcher has chosen to undertake a narrative inquiry. The rationale is two-fold:  an interest in capturing unique voices and experiences and secondly, to co-create story and meaning without speaking for women. Using in-vivo coding will allow the researcher to share women’s unique experiences in an individual manner, while narrative thematic analysis will allow her to find commonalities of their shared lived experience.  As a counsellor, the researcher is drawn towards narrative counselling modalities and feels undertaking interviewing and narrative inquiry is a natural match for her skill set.  </a:t>
            </a:r>
            <a:endParaRPr lang="en-CA" sz="1800" dirty="0"/>
          </a:p>
          <a:p>
            <a:endParaRPr lang="en-CA" dirty="0"/>
          </a:p>
        </p:txBody>
      </p:sp>
    </p:spTree>
    <p:extLst>
      <p:ext uri="{BB962C8B-B14F-4D97-AF65-F5344CB8AC3E}">
        <p14:creationId xmlns:p14="http://schemas.microsoft.com/office/powerpoint/2010/main" val="103671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baseline="30000" dirty="0"/>
              <a:t>Confidentiality and Anonymity</a:t>
            </a:r>
            <a:r>
              <a:rPr lang="en-CA" b="1" dirty="0"/>
              <a:t/>
            </a:r>
            <a:br>
              <a:rPr lang="en-CA" b="1" dirty="0"/>
            </a:br>
            <a:endParaRPr lang="en-CA" dirty="0"/>
          </a:p>
        </p:txBody>
      </p:sp>
      <p:sp>
        <p:nvSpPr>
          <p:cNvPr id="3" name="Content Placeholder 2"/>
          <p:cNvSpPr>
            <a:spLocks noGrp="1"/>
          </p:cNvSpPr>
          <p:nvPr>
            <p:ph idx="1"/>
          </p:nvPr>
        </p:nvSpPr>
        <p:spPr/>
        <p:txBody>
          <a:bodyPr/>
          <a:lstStyle/>
          <a:p>
            <a:pPr marL="0" indent="0">
              <a:buNone/>
            </a:pPr>
            <a:endParaRPr lang="en-CA" dirty="0"/>
          </a:p>
          <a:p>
            <a:r>
              <a:rPr lang="en-CA" baseline="30000" dirty="0"/>
              <a:t>The participants will be coded to anonymize their identities in the transcripts.  Details that may identify the subject or a case will be redacted.  The researcher will do in person interviews and consent the participants but their names and identifying information will be protected under lock and key as per protocols and, at the completion of the study, information management and protection protocols will be followed, with the consents and original tapes destroyed following the completion of the study.</a:t>
            </a:r>
            <a:endParaRPr lang="en-CA" dirty="0"/>
          </a:p>
          <a:p>
            <a:r>
              <a:rPr lang="en-CA" baseline="30000" dirty="0"/>
              <a:t>To avoid any actual or perceived conflict of interest, the researcher will exclude from the study she herself has cared for in any capacity.  As well, caregiver identifiers will be discouraged and, if appearing, will be redacted from transcripts.  However, category of caregiver may be useful and will be left in transcript or inserted in replacement of identifying name (i.e. obstetrician, physician, pediatrician, midwife, doula, nurse).</a:t>
            </a:r>
            <a:endParaRPr lang="en-CA" dirty="0"/>
          </a:p>
          <a:p>
            <a:endParaRPr lang="en-CA" dirty="0"/>
          </a:p>
        </p:txBody>
      </p:sp>
    </p:spTree>
    <p:extLst>
      <p:ext uri="{BB962C8B-B14F-4D97-AF65-F5344CB8AC3E}">
        <p14:creationId xmlns:p14="http://schemas.microsoft.com/office/powerpoint/2010/main" val="4751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baseline="30000" dirty="0"/>
              <a:t>Vulnerable Populations</a:t>
            </a:r>
            <a:r>
              <a:rPr lang="en-CA" b="1" dirty="0"/>
              <a:t/>
            </a:r>
            <a:br>
              <a:rPr lang="en-CA" b="1" dirty="0"/>
            </a:br>
            <a:endParaRPr lang="en-CA" dirty="0"/>
          </a:p>
        </p:txBody>
      </p:sp>
      <p:sp>
        <p:nvSpPr>
          <p:cNvPr id="3" name="Content Placeholder 2"/>
          <p:cNvSpPr>
            <a:spLocks noGrp="1"/>
          </p:cNvSpPr>
          <p:nvPr>
            <p:ph idx="1"/>
          </p:nvPr>
        </p:nvSpPr>
        <p:spPr/>
        <p:txBody>
          <a:bodyPr/>
          <a:lstStyle/>
          <a:p>
            <a:pPr marL="0" indent="0">
              <a:buNone/>
            </a:pPr>
            <a:r>
              <a:rPr lang="en-CA" baseline="30000" dirty="0"/>
              <a:t> </a:t>
            </a:r>
            <a:endParaRPr lang="en-CA" dirty="0"/>
          </a:p>
          <a:p>
            <a:r>
              <a:rPr lang="en-CA" sz="1800" baseline="30000" dirty="0"/>
              <a:t>As the study questions, may raise traumatic or unpleasant memories, the researcher will conduct the interviews in a trauma informed manner.  To minimize subjects being surprised by the content of the questions, the questions will be provided to subjects for review and familiarization with prior to the interview being conducted.  The directions to subjects will indicate that subjects may indicate any questions that they are not comfortable with and they will be removed from interview sheet prior to start of that interview.  </a:t>
            </a:r>
            <a:endParaRPr lang="en-CA" sz="1800" dirty="0"/>
          </a:p>
          <a:p>
            <a:endParaRPr lang="en-CA" dirty="0"/>
          </a:p>
        </p:txBody>
      </p:sp>
    </p:spTree>
    <p:extLst>
      <p:ext uri="{BB962C8B-B14F-4D97-AF65-F5344CB8AC3E}">
        <p14:creationId xmlns:p14="http://schemas.microsoft.com/office/powerpoint/2010/main" val="115977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baseline="30000" dirty="0"/>
              <a:t>Validity</a:t>
            </a:r>
            <a:r>
              <a:rPr lang="en-CA" b="1" dirty="0"/>
              <a:t/>
            </a:r>
            <a:br>
              <a:rPr lang="en-CA" b="1" dirty="0"/>
            </a:br>
            <a:endParaRPr lang="en-CA" dirty="0"/>
          </a:p>
        </p:txBody>
      </p:sp>
      <p:sp>
        <p:nvSpPr>
          <p:cNvPr id="3" name="Content Placeholder 2"/>
          <p:cNvSpPr>
            <a:spLocks noGrp="1"/>
          </p:cNvSpPr>
          <p:nvPr>
            <p:ph idx="1"/>
          </p:nvPr>
        </p:nvSpPr>
        <p:spPr>
          <a:xfrm>
            <a:off x="827484" y="2396939"/>
            <a:ext cx="6709906" cy="3146611"/>
          </a:xfrm>
        </p:spPr>
        <p:txBody>
          <a:bodyPr/>
          <a:lstStyle/>
          <a:p>
            <a:pPr marL="0" indent="0">
              <a:buNone/>
            </a:pPr>
            <a:r>
              <a:rPr lang="en-CA" sz="1800" baseline="30000" dirty="0">
                <a:effectLst>
                  <a:outerShdw blurRad="38100" dist="38100" dir="2700000" algn="tl">
                    <a:srgbClr val="000000">
                      <a:alpha val="43137"/>
                    </a:srgbClr>
                  </a:outerShdw>
                </a:effectLst>
              </a:rPr>
              <a:t> </a:t>
            </a:r>
            <a:endParaRPr lang="en-CA" sz="1800" dirty="0">
              <a:effectLst>
                <a:outerShdw blurRad="38100" dist="38100" dir="2700000" algn="tl">
                  <a:srgbClr val="000000">
                    <a:alpha val="43137"/>
                  </a:srgbClr>
                </a:outerShdw>
              </a:effectLst>
            </a:endParaRPr>
          </a:p>
          <a:p>
            <a:r>
              <a:rPr lang="en-CA" sz="1800" baseline="30000" dirty="0">
                <a:effectLst>
                  <a:outerShdw blurRad="38100" dist="38100" dir="2700000" algn="tl">
                    <a:srgbClr val="000000">
                      <a:alpha val="43137"/>
                    </a:srgbClr>
                  </a:outerShdw>
                </a:effectLst>
              </a:rPr>
              <a:t>In this narrative inquiry, stories are co-constructed and capture a moment in time.  The stories are grounded in a specific geographical location (Northern British Columbia) to enhance validity, regarding an experience in time and culture.  This will be made clear in the description of the study and outcomes, that the experiences are unique to this population and will give insight regarding same.  The draft thematic analysis and final draft paper will be shared with subjects to confirm meaning and intent.  Subjects will enhance validity by having opportunity to clarify meaning and experiences</a:t>
            </a:r>
            <a:r>
              <a:rPr lang="en-CA" baseline="30000" dirty="0"/>
              <a:t>. </a:t>
            </a:r>
            <a:endParaRPr lang="en-CA" dirty="0"/>
          </a:p>
        </p:txBody>
      </p:sp>
    </p:spTree>
    <p:extLst>
      <p:ext uri="{BB962C8B-B14F-4D97-AF65-F5344CB8AC3E}">
        <p14:creationId xmlns:p14="http://schemas.microsoft.com/office/powerpoint/2010/main" val="228091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Occupational stress and intentions to leave the profession among BC midwives </a:t>
            </a:r>
            <a:endParaRPr lang="en-US" dirty="0"/>
          </a:p>
        </p:txBody>
      </p:sp>
      <p:sp>
        <p:nvSpPr>
          <p:cNvPr id="3" name="Subtitle 2"/>
          <p:cNvSpPr>
            <a:spLocks noGrp="1"/>
          </p:cNvSpPr>
          <p:nvPr>
            <p:ph type="subTitle" idx="1"/>
          </p:nvPr>
        </p:nvSpPr>
        <p:spPr/>
        <p:txBody>
          <a:bodyPr/>
          <a:lstStyle/>
          <a:p>
            <a:r>
              <a:rPr lang="en-US" dirty="0" smtClean="0"/>
              <a:t>Kathrin Stoll, Jocelyn Gallagher, Jude </a:t>
            </a:r>
            <a:r>
              <a:rPr lang="en-US" dirty="0" err="1" smtClean="0"/>
              <a:t>Kornelsen</a:t>
            </a:r>
            <a:endParaRPr lang="en-US" dirty="0"/>
          </a:p>
        </p:txBody>
      </p:sp>
    </p:spTree>
    <p:extLst>
      <p:ext uri="{BB962C8B-B14F-4D97-AF65-F5344CB8AC3E}">
        <p14:creationId xmlns:p14="http://schemas.microsoft.com/office/powerpoint/2010/main" val="92168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74" y="676656"/>
            <a:ext cx="7143929" cy="1024128"/>
          </a:xfrm>
        </p:spPr>
        <p:txBody>
          <a:bodyPr/>
          <a:lstStyle/>
          <a:p>
            <a:r>
              <a:rPr lang="en-US" dirty="0" smtClean="0"/>
              <a:t>Why is it important to study occupational stress among healthcare providers ? </a:t>
            </a:r>
            <a:endParaRPr lang="en-US" dirty="0"/>
          </a:p>
        </p:txBody>
      </p:sp>
      <p:sp>
        <p:nvSpPr>
          <p:cNvPr id="3" name="Content Placeholder 2"/>
          <p:cNvSpPr>
            <a:spLocks noGrp="1"/>
          </p:cNvSpPr>
          <p:nvPr>
            <p:ph idx="1"/>
          </p:nvPr>
        </p:nvSpPr>
        <p:spPr>
          <a:xfrm>
            <a:off x="866217" y="2603500"/>
            <a:ext cx="6619244" cy="4089908"/>
          </a:xfrm>
        </p:spPr>
        <p:txBody>
          <a:bodyPr>
            <a:normAutofit/>
          </a:bodyPr>
          <a:lstStyle/>
          <a:p>
            <a:r>
              <a:rPr lang="en-US" sz="2000" dirty="0" smtClean="0"/>
              <a:t>Stress and burn out are linked to </a:t>
            </a:r>
          </a:p>
          <a:p>
            <a:pPr lvl="1"/>
            <a:r>
              <a:rPr lang="en-US" sz="2000" dirty="0" smtClean="0"/>
              <a:t>Low job satisfaction</a:t>
            </a:r>
          </a:p>
          <a:p>
            <a:pPr lvl="1"/>
            <a:r>
              <a:rPr lang="en-US" sz="2000" dirty="0" smtClean="0"/>
              <a:t>High job turnover</a:t>
            </a:r>
          </a:p>
          <a:p>
            <a:pPr lvl="1"/>
            <a:r>
              <a:rPr lang="en-US" sz="2000" dirty="0" smtClean="0"/>
              <a:t>Lower quality of care</a:t>
            </a:r>
          </a:p>
          <a:p>
            <a:pPr lvl="1"/>
            <a:r>
              <a:rPr lang="en-US" sz="2000" dirty="0" smtClean="0"/>
              <a:t>More medical errors</a:t>
            </a:r>
          </a:p>
          <a:p>
            <a:pPr lvl="1"/>
            <a:endParaRPr lang="en-US" sz="2000" dirty="0"/>
          </a:p>
          <a:p>
            <a:pPr lvl="1"/>
            <a:r>
              <a:rPr lang="en-US" sz="2000" dirty="0" smtClean="0"/>
              <a:t>As we are moving toward patient-centered models of healthcare delivery it is important to understand the impact patient centered model have on care providers.</a:t>
            </a:r>
            <a:endParaRPr lang="en-US" sz="2000" dirty="0"/>
          </a:p>
        </p:txBody>
      </p:sp>
    </p:spTree>
    <p:extLst>
      <p:ext uri="{BB962C8B-B14F-4D97-AF65-F5344CB8AC3E}">
        <p14:creationId xmlns:p14="http://schemas.microsoft.com/office/powerpoint/2010/main" val="358190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20" y="4191010"/>
            <a:ext cx="7772400" cy="1577975"/>
          </a:xfrm>
        </p:spPr>
        <p:txBody>
          <a:bodyPr>
            <a:normAutofit/>
          </a:bodyPr>
          <a:lstStyle/>
          <a:p>
            <a:r>
              <a:rPr lang="en-US" dirty="0" smtClean="0"/>
              <a:t>Agenda</a:t>
            </a:r>
            <a:br>
              <a:rPr lang="en-US" dirty="0" smtClean="0"/>
            </a:br>
            <a:r>
              <a:rPr lang="en-US" dirty="0" smtClean="0"/>
              <a:t>Welcome and Update</a:t>
            </a:r>
            <a:endParaRPr lang="en-US" dirty="0"/>
          </a:p>
        </p:txBody>
      </p:sp>
      <p:sp>
        <p:nvSpPr>
          <p:cNvPr id="5" name="Text Placeholder 4"/>
          <p:cNvSpPr>
            <a:spLocks noGrp="1"/>
          </p:cNvSpPr>
          <p:nvPr>
            <p:ph type="body" idx="1"/>
          </p:nvPr>
        </p:nvSpPr>
        <p:spPr>
          <a:xfrm>
            <a:off x="722323" y="2986487"/>
            <a:ext cx="7851229" cy="696280"/>
          </a:xfrm>
        </p:spPr>
        <p:txBody>
          <a:bodyPr>
            <a:normAutofit fontScale="92500" lnSpcReduction="10000"/>
          </a:bodyPr>
          <a:lstStyle/>
          <a:p>
            <a:r>
              <a:rPr lang="en-US" dirty="0" smtClean="0"/>
              <a:t>Karen Gelb, </a:t>
            </a:r>
            <a:r>
              <a:rPr lang="en-CA" dirty="0" smtClean="0"/>
              <a:t>Manager, Knowledge Translation</a:t>
            </a:r>
            <a:endParaRPr lang="en-CA" dirty="0"/>
          </a:p>
          <a:p>
            <a:r>
              <a:rPr lang="en-CA" dirty="0" smtClean="0"/>
              <a:t>UBC Midwifery Program</a:t>
            </a:r>
            <a:endParaRPr lang="en-CA" dirty="0"/>
          </a:p>
        </p:txBody>
      </p:sp>
    </p:spTree>
    <p:extLst>
      <p:ext uri="{BB962C8B-B14F-4D97-AF65-F5344CB8AC3E}">
        <p14:creationId xmlns:p14="http://schemas.microsoft.com/office/powerpoint/2010/main" val="305847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Not much known about occupational stress among Canadian midwives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a:t>-</a:t>
            </a:r>
            <a:r>
              <a:rPr lang="en-US" dirty="0" smtClean="0"/>
              <a:t>a couple of qualitative studies done in Ontario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one national survey done in 2008 (Unpublished Master’s thesis)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Retention study currently happening at McMaster University, but no data collected yet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77650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WHELM team meeting at ICM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205" y="1945131"/>
            <a:ext cx="4472329" cy="4472329"/>
          </a:xfrm>
        </p:spPr>
      </p:pic>
      <p:sp>
        <p:nvSpPr>
          <p:cNvPr id="5" name="TextBox 4"/>
          <p:cNvSpPr txBox="1"/>
          <p:nvPr/>
        </p:nvSpPr>
        <p:spPr>
          <a:xfrm>
            <a:off x="5884165" y="2816354"/>
            <a:ext cx="2715768" cy="3416320"/>
          </a:xfrm>
          <a:prstGeom prst="rect">
            <a:avLst/>
          </a:prstGeom>
          <a:noFill/>
        </p:spPr>
        <p:txBody>
          <a:bodyPr wrap="square" rtlCol="0">
            <a:spAutoFit/>
          </a:bodyPr>
          <a:lstStyle/>
          <a:p>
            <a:pPr defTabSz="914400">
              <a:defRPr/>
            </a:pPr>
            <a:r>
              <a:rPr lang="en-US" dirty="0">
                <a:solidFill>
                  <a:prstClr val="black"/>
                </a:solidFill>
              </a:rPr>
              <a:t>WHELM SURVEY</a:t>
            </a:r>
          </a:p>
          <a:p>
            <a:pPr defTabSz="914400">
              <a:defRPr/>
            </a:pPr>
            <a:endParaRPr lang="en-US" dirty="0">
              <a:solidFill>
                <a:prstClr val="black"/>
              </a:solidFill>
            </a:endParaRPr>
          </a:p>
          <a:p>
            <a:pPr defTabSz="914400">
              <a:defRPr/>
            </a:pPr>
            <a:r>
              <a:rPr lang="en-US" dirty="0">
                <a:solidFill>
                  <a:prstClr val="black"/>
                </a:solidFill>
              </a:rPr>
              <a:t>Already was administered in NZ, AU, Sweden, Canada</a:t>
            </a:r>
          </a:p>
          <a:p>
            <a:pPr defTabSz="914400">
              <a:defRPr/>
            </a:pPr>
            <a:endParaRPr lang="en-US" dirty="0">
              <a:solidFill>
                <a:prstClr val="black"/>
              </a:solidFill>
            </a:endParaRPr>
          </a:p>
          <a:p>
            <a:pPr defTabSz="914400">
              <a:defRPr/>
            </a:pPr>
            <a:r>
              <a:rPr lang="en-US" dirty="0">
                <a:solidFill>
                  <a:prstClr val="black"/>
                </a:solidFill>
              </a:rPr>
              <a:t>Currently being administered in UK</a:t>
            </a:r>
          </a:p>
          <a:p>
            <a:pPr defTabSz="914400">
              <a:defRPr/>
            </a:pPr>
            <a:endParaRPr lang="en-US" dirty="0">
              <a:solidFill>
                <a:prstClr val="black"/>
              </a:solidFill>
            </a:endParaRPr>
          </a:p>
          <a:p>
            <a:pPr defTabSz="914400">
              <a:defRPr/>
            </a:pPr>
            <a:r>
              <a:rPr lang="en-US" dirty="0">
                <a:solidFill>
                  <a:prstClr val="black"/>
                </a:solidFill>
              </a:rPr>
              <a:t>Data collection planned for Germany</a:t>
            </a:r>
          </a:p>
          <a:p>
            <a:endParaRPr lang="en-US" dirty="0">
              <a:solidFill>
                <a:prstClr val="black"/>
              </a:solidFill>
            </a:endParaRPr>
          </a:p>
        </p:txBody>
      </p:sp>
    </p:spTree>
    <p:extLst>
      <p:ext uri="{BB962C8B-B14F-4D97-AF65-F5344CB8AC3E}">
        <p14:creationId xmlns:p14="http://schemas.microsoft.com/office/powerpoint/2010/main" val="166156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23421102"/>
              </p:ext>
            </p:extLst>
          </p:nvPr>
        </p:nvGraphicFramePr>
        <p:xfrm>
          <a:off x="866776" y="2446638"/>
          <a:ext cx="6618685" cy="4263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856733" y="3675890"/>
            <a:ext cx="3015656" cy="1754326"/>
          </a:xfrm>
          <a:prstGeom prst="rect">
            <a:avLst/>
          </a:prstGeom>
          <a:noFill/>
        </p:spPr>
        <p:txBody>
          <a:bodyPr wrap="square" rtlCol="0">
            <a:spAutoFit/>
          </a:bodyPr>
          <a:lstStyle/>
          <a:p>
            <a:r>
              <a:rPr lang="en-US" dirty="0" smtClean="0">
                <a:solidFill>
                  <a:prstClr val="black"/>
                </a:solidFill>
              </a:rPr>
              <a:t>BC  Response rate: </a:t>
            </a:r>
          </a:p>
          <a:p>
            <a:endParaRPr lang="en-US" dirty="0">
              <a:solidFill>
                <a:prstClr val="black"/>
              </a:solidFill>
            </a:endParaRPr>
          </a:p>
          <a:p>
            <a:r>
              <a:rPr lang="en-US" dirty="0" err="1" smtClean="0">
                <a:solidFill>
                  <a:prstClr val="black"/>
                </a:solidFill>
              </a:rPr>
              <a:t>Practising</a:t>
            </a:r>
            <a:r>
              <a:rPr lang="en-US" dirty="0" smtClean="0">
                <a:solidFill>
                  <a:prstClr val="black"/>
                </a:solidFill>
              </a:rPr>
              <a:t> RMs: 130/264= 49 % </a:t>
            </a:r>
          </a:p>
          <a:p>
            <a:r>
              <a:rPr lang="en-US" dirty="0" smtClean="0">
                <a:solidFill>
                  <a:prstClr val="black"/>
                </a:solidFill>
              </a:rPr>
              <a:t>Non-</a:t>
            </a:r>
            <a:r>
              <a:rPr lang="en-US" dirty="0" err="1" smtClean="0">
                <a:solidFill>
                  <a:prstClr val="black"/>
                </a:solidFill>
              </a:rPr>
              <a:t>practising</a:t>
            </a:r>
            <a:r>
              <a:rPr lang="en-US" dirty="0" smtClean="0">
                <a:solidFill>
                  <a:prstClr val="black"/>
                </a:solidFill>
              </a:rPr>
              <a:t> RMs: 15/47= 32 % </a:t>
            </a:r>
            <a:endParaRPr lang="en-US" dirty="0">
              <a:solidFill>
                <a:prstClr val="black"/>
              </a:solidFill>
            </a:endParaRPr>
          </a:p>
        </p:txBody>
      </p:sp>
    </p:spTree>
    <p:extLst>
      <p:ext uri="{BB962C8B-B14F-4D97-AF65-F5344CB8AC3E}">
        <p14:creationId xmlns:p14="http://schemas.microsoft.com/office/powerpoint/2010/main" val="80638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9" y="973668"/>
            <a:ext cx="7464670" cy="706964"/>
          </a:xfrm>
        </p:spPr>
        <p:txBody>
          <a:bodyPr>
            <a:normAutofit fontScale="90000"/>
          </a:bodyPr>
          <a:lstStyle/>
          <a:p>
            <a:r>
              <a:rPr lang="en-US" dirty="0" smtClean="0"/>
              <a:t>Characteristics of participating BC midwives</a:t>
            </a:r>
            <a:br>
              <a:rPr lang="en-US" dirty="0" smtClean="0"/>
            </a:br>
            <a:r>
              <a:rPr lang="en-US" dirty="0" smtClean="0"/>
              <a:t>in active practice (n = 127)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1259606"/>
              </p:ext>
            </p:extLst>
          </p:nvPr>
        </p:nvGraphicFramePr>
        <p:xfrm>
          <a:off x="235840" y="2298484"/>
          <a:ext cx="6046089" cy="5486400"/>
        </p:xfrm>
        <a:graphic>
          <a:graphicData uri="http://schemas.openxmlformats.org/drawingml/2006/table">
            <a:tbl>
              <a:tblPr firstRow="1" bandRow="1">
                <a:tableStyleId>{5C22544A-7EE6-4342-B048-85BDC9FD1C3A}</a:tableStyleId>
              </a:tblPr>
              <a:tblGrid>
                <a:gridCol w="3894208"/>
                <a:gridCol w="2151881"/>
              </a:tblGrid>
              <a:tr h="358777">
                <a:tc>
                  <a:txBody>
                    <a:bodyPr/>
                    <a:lstStyle/>
                    <a:p>
                      <a:endParaRPr lang="en-US" dirty="0"/>
                    </a:p>
                  </a:txBody>
                  <a:tcPr marL="68580" marR="68580"/>
                </a:tc>
                <a:tc>
                  <a:txBody>
                    <a:bodyPr/>
                    <a:lstStyle/>
                    <a:p>
                      <a:r>
                        <a:rPr lang="en-US" dirty="0" smtClean="0"/>
                        <a:t>n (%)</a:t>
                      </a:r>
                      <a:endParaRPr lang="en-US" dirty="0"/>
                    </a:p>
                  </a:txBody>
                  <a:tcPr marL="68580" marR="68580"/>
                </a:tc>
              </a:tr>
              <a:tr h="1991599">
                <a:tc>
                  <a:txBody>
                    <a:bodyPr/>
                    <a:lstStyle/>
                    <a:p>
                      <a:r>
                        <a:rPr lang="en-US" dirty="0" smtClean="0"/>
                        <a:t>Practice</a:t>
                      </a:r>
                      <a:r>
                        <a:rPr lang="en-US" baseline="0" dirty="0" smtClean="0"/>
                        <a:t> structure</a:t>
                      </a:r>
                    </a:p>
                    <a:p>
                      <a:r>
                        <a:rPr lang="en-US" baseline="0" dirty="0" smtClean="0"/>
                        <a:t>  Solo</a:t>
                      </a:r>
                    </a:p>
                    <a:p>
                      <a:r>
                        <a:rPr lang="en-US" baseline="0" dirty="0" smtClean="0"/>
                        <a:t>  Team of 2-4 midwives</a:t>
                      </a:r>
                    </a:p>
                    <a:p>
                      <a:r>
                        <a:rPr lang="en-US" baseline="0" dirty="0" smtClean="0"/>
                        <a:t>  Team practice &gt; 4 midwives</a:t>
                      </a:r>
                    </a:p>
                    <a:p>
                      <a:r>
                        <a:rPr lang="en-US" baseline="0" dirty="0" smtClean="0"/>
                        <a:t>  Inter professional/collaborative care</a:t>
                      </a:r>
                    </a:p>
                    <a:p>
                      <a:r>
                        <a:rPr lang="en-US" baseline="0" dirty="0" smtClean="0"/>
                        <a:t>  Exclusively locum</a:t>
                      </a:r>
                    </a:p>
                    <a:p>
                      <a:r>
                        <a:rPr lang="en-US" baseline="0" dirty="0" smtClean="0"/>
                        <a:t>  Other</a:t>
                      </a:r>
                      <a:endParaRPr lang="en-US" dirty="0"/>
                    </a:p>
                  </a:txBody>
                  <a:tcPr marL="68580" marR="68580"/>
                </a:tc>
                <a:tc>
                  <a:txBody>
                    <a:bodyPr/>
                    <a:lstStyle/>
                    <a:p>
                      <a:endParaRPr lang="en-US" dirty="0" smtClean="0"/>
                    </a:p>
                    <a:p>
                      <a:r>
                        <a:rPr lang="en-US" dirty="0" smtClean="0"/>
                        <a:t>23 (18.1)</a:t>
                      </a:r>
                    </a:p>
                    <a:p>
                      <a:r>
                        <a:rPr lang="en-US" dirty="0" smtClean="0"/>
                        <a:t>74 (58.3)</a:t>
                      </a:r>
                    </a:p>
                    <a:p>
                      <a:r>
                        <a:rPr lang="en-US" dirty="0" smtClean="0"/>
                        <a:t>  8  (6.3)</a:t>
                      </a:r>
                    </a:p>
                    <a:p>
                      <a:r>
                        <a:rPr lang="en-US" dirty="0" smtClean="0"/>
                        <a:t>  9</a:t>
                      </a:r>
                      <a:r>
                        <a:rPr lang="en-US" baseline="0" dirty="0" smtClean="0"/>
                        <a:t>  (7.1)</a:t>
                      </a:r>
                    </a:p>
                    <a:p>
                      <a:r>
                        <a:rPr lang="en-US" baseline="0" dirty="0" smtClean="0"/>
                        <a:t>   5 (3.9)</a:t>
                      </a:r>
                    </a:p>
                    <a:p>
                      <a:r>
                        <a:rPr lang="en-US" baseline="0" dirty="0" smtClean="0"/>
                        <a:t>    8 (6.3)</a:t>
                      </a:r>
                      <a:endParaRPr lang="en-US" dirty="0"/>
                    </a:p>
                  </a:txBody>
                  <a:tcPr marL="68580" marR="68580"/>
                </a:tc>
              </a:tr>
              <a:tr h="1558781">
                <a:tc>
                  <a:txBody>
                    <a:bodyPr/>
                    <a:lstStyle/>
                    <a:p>
                      <a:r>
                        <a:rPr lang="en-US" dirty="0" smtClean="0"/>
                        <a:t>Size of community where MW primarily works</a:t>
                      </a:r>
                    </a:p>
                    <a:p>
                      <a:r>
                        <a:rPr lang="en-US" dirty="0" smtClean="0"/>
                        <a:t>   Small</a:t>
                      </a:r>
                      <a:r>
                        <a:rPr lang="en-US" baseline="0" dirty="0" smtClean="0"/>
                        <a:t> rural or remote (&lt; 10,000 </a:t>
                      </a:r>
                      <a:r>
                        <a:rPr lang="en-US" baseline="0" dirty="0" err="1" smtClean="0"/>
                        <a:t>ppl</a:t>
                      </a:r>
                      <a:r>
                        <a:rPr lang="en-US" baseline="0" dirty="0" smtClean="0"/>
                        <a:t>)</a:t>
                      </a:r>
                    </a:p>
                    <a:p>
                      <a:r>
                        <a:rPr lang="en-US" sz="1800" kern="1200" dirty="0" smtClean="0">
                          <a:solidFill>
                            <a:schemeClr val="dk1"/>
                          </a:solidFill>
                          <a:effectLst/>
                          <a:latin typeface="+mn-lt"/>
                          <a:ea typeface="+mn-ea"/>
                          <a:cs typeface="+mn-cs"/>
                        </a:rPr>
                        <a:t>   Small rural area (pop 10,000 to 24,999) </a:t>
                      </a:r>
                    </a:p>
                    <a:p>
                      <a:r>
                        <a:rPr lang="en-US" sz="1800" kern="1200" dirty="0" smtClean="0">
                          <a:solidFill>
                            <a:schemeClr val="dk1"/>
                          </a:solidFill>
                          <a:effectLst/>
                          <a:latin typeface="+mn-lt"/>
                          <a:ea typeface="+mn-ea"/>
                          <a:cs typeface="+mn-cs"/>
                        </a:rPr>
                        <a:t>   Large rural </a:t>
                      </a:r>
                      <a:r>
                        <a:rPr lang="en-US" sz="1800" kern="1200" dirty="0" err="1" smtClean="0">
                          <a:solidFill>
                            <a:schemeClr val="dk1"/>
                          </a:solidFill>
                          <a:effectLst/>
                          <a:latin typeface="+mn-lt"/>
                          <a:ea typeface="+mn-ea"/>
                          <a:cs typeface="+mn-cs"/>
                        </a:rPr>
                        <a:t>centre</a:t>
                      </a:r>
                      <a:r>
                        <a:rPr lang="en-US" sz="1800" kern="1200" dirty="0" smtClean="0">
                          <a:solidFill>
                            <a:schemeClr val="dk1"/>
                          </a:solidFill>
                          <a:effectLst/>
                          <a:latin typeface="+mn-lt"/>
                          <a:ea typeface="+mn-ea"/>
                          <a:cs typeface="+mn-cs"/>
                        </a:rPr>
                        <a:t> (pop  25,000 to 99,999) </a:t>
                      </a:r>
                    </a:p>
                    <a:p>
                      <a:r>
                        <a:rPr lang="en-US" sz="1800" kern="1200" dirty="0" smtClean="0">
                          <a:solidFill>
                            <a:schemeClr val="dk1"/>
                          </a:solidFill>
                          <a:effectLst/>
                          <a:latin typeface="+mn-lt"/>
                          <a:ea typeface="+mn-ea"/>
                          <a:cs typeface="+mn-cs"/>
                        </a:rPr>
                        <a:t>   Metropolitan </a:t>
                      </a:r>
                      <a:r>
                        <a:rPr lang="en-US" sz="1800" kern="1200" dirty="0" err="1" smtClean="0">
                          <a:solidFill>
                            <a:schemeClr val="dk1"/>
                          </a:solidFill>
                          <a:effectLst/>
                          <a:latin typeface="+mn-lt"/>
                          <a:ea typeface="+mn-ea"/>
                          <a:cs typeface="+mn-cs"/>
                        </a:rPr>
                        <a:t>centre</a:t>
                      </a:r>
                      <a:r>
                        <a:rPr lang="en-US" sz="1800" kern="1200" dirty="0" smtClean="0">
                          <a:solidFill>
                            <a:schemeClr val="dk1"/>
                          </a:solidFill>
                          <a:effectLst/>
                          <a:latin typeface="+mn-lt"/>
                          <a:ea typeface="+mn-ea"/>
                          <a:cs typeface="+mn-cs"/>
                        </a:rPr>
                        <a:t> (pop  &gt;100,000) </a:t>
                      </a:r>
                      <a:endParaRPr lang="en-US" dirty="0"/>
                    </a:p>
                  </a:txBody>
                  <a:tcPr marL="68580" marR="68580"/>
                </a:tc>
                <a:tc>
                  <a:txBody>
                    <a:bodyPr/>
                    <a:lstStyle/>
                    <a:p>
                      <a:endParaRPr lang="en-US" dirty="0" smtClean="0"/>
                    </a:p>
                    <a:p>
                      <a:r>
                        <a:rPr lang="en-US" dirty="0" smtClean="0"/>
                        <a:t>14 (11.0)</a:t>
                      </a:r>
                    </a:p>
                    <a:p>
                      <a:r>
                        <a:rPr lang="en-US" dirty="0" smtClean="0"/>
                        <a:t>19 (15.0)</a:t>
                      </a:r>
                    </a:p>
                    <a:p>
                      <a:r>
                        <a:rPr lang="en-US" dirty="0" smtClean="0"/>
                        <a:t>27 (21.3)</a:t>
                      </a:r>
                    </a:p>
                    <a:p>
                      <a:r>
                        <a:rPr lang="en-US" dirty="0" smtClean="0"/>
                        <a:t>67 (52.8)</a:t>
                      </a:r>
                      <a:endParaRPr lang="en-US" dirty="0"/>
                    </a:p>
                  </a:txBody>
                  <a:tcPr marL="68580" marR="68580"/>
                </a:tc>
              </a:tr>
            </a:tbl>
          </a:graphicData>
        </a:graphic>
      </p:graphicFrame>
      <p:sp>
        <p:nvSpPr>
          <p:cNvPr id="5" name="Rectangle 4"/>
          <p:cNvSpPr/>
          <p:nvPr/>
        </p:nvSpPr>
        <p:spPr>
          <a:xfrm>
            <a:off x="6405372" y="2298484"/>
            <a:ext cx="2455164" cy="2862322"/>
          </a:xfrm>
          <a:prstGeom prst="rect">
            <a:avLst/>
          </a:prstGeom>
        </p:spPr>
        <p:txBody>
          <a:bodyPr wrap="square">
            <a:spAutoFit/>
          </a:bodyPr>
          <a:lstStyle/>
          <a:p>
            <a:r>
              <a:rPr lang="en-US" dirty="0">
                <a:solidFill>
                  <a:prstClr val="black"/>
                </a:solidFill>
              </a:rPr>
              <a:t>Average age: 41 years </a:t>
            </a:r>
          </a:p>
          <a:p>
            <a:endParaRPr lang="en-US" dirty="0" smtClean="0">
              <a:solidFill>
                <a:prstClr val="black"/>
              </a:solidFill>
            </a:endParaRPr>
          </a:p>
          <a:p>
            <a:r>
              <a:rPr lang="en-US" dirty="0" smtClean="0">
                <a:solidFill>
                  <a:prstClr val="black"/>
                </a:solidFill>
              </a:rPr>
              <a:t>Average </a:t>
            </a:r>
            <a:r>
              <a:rPr lang="en-US" dirty="0">
                <a:solidFill>
                  <a:prstClr val="black"/>
                </a:solidFill>
              </a:rPr>
              <a:t>years of experience working as MW in Canada: 9 years</a:t>
            </a:r>
          </a:p>
          <a:p>
            <a:endParaRPr lang="en-US" dirty="0" smtClean="0">
              <a:solidFill>
                <a:prstClr val="black"/>
              </a:solidFill>
            </a:endParaRPr>
          </a:p>
          <a:p>
            <a:r>
              <a:rPr lang="en-US" dirty="0" smtClean="0">
                <a:solidFill>
                  <a:prstClr val="black"/>
                </a:solidFill>
              </a:rPr>
              <a:t>14 </a:t>
            </a:r>
            <a:r>
              <a:rPr lang="en-US" dirty="0">
                <a:solidFill>
                  <a:prstClr val="black"/>
                </a:solidFill>
              </a:rPr>
              <a:t>(10.8%) were in first year of practice </a:t>
            </a:r>
          </a:p>
        </p:txBody>
      </p:sp>
    </p:spTree>
    <p:extLst>
      <p:ext uri="{BB962C8B-B14F-4D97-AF65-F5344CB8AC3E}">
        <p14:creationId xmlns:p14="http://schemas.microsoft.com/office/powerpoint/2010/main" val="3665868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980919" cy="706964"/>
          </a:xfrm>
        </p:spPr>
        <p:txBody>
          <a:bodyPr/>
          <a:lstStyle/>
          <a:p>
            <a:r>
              <a:rPr lang="en-US" dirty="0" smtClean="0"/>
              <a:t>Case load and characteristics of clients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How </a:t>
            </a:r>
            <a:r>
              <a:rPr lang="en-US" sz="2000" dirty="0"/>
              <a:t>many women did you provide continuity of midwifery care to last year</a:t>
            </a:r>
            <a:r>
              <a:rPr lang="en-US" sz="2000" dirty="0" smtClean="0"/>
              <a:t>? (n=109)</a:t>
            </a:r>
            <a:endParaRPr lang="en-US" sz="2000" dirty="0"/>
          </a:p>
          <a:p>
            <a:r>
              <a:rPr lang="en-US" sz="2000" dirty="0" smtClean="0"/>
              <a:t>Range: 6- 180 women; mean: 43 women</a:t>
            </a:r>
          </a:p>
          <a:p>
            <a:endParaRPr lang="en-US" sz="2000" dirty="0"/>
          </a:p>
          <a:p>
            <a:r>
              <a:rPr lang="en-US" sz="2000" dirty="0" smtClean="0"/>
              <a:t>Over </a:t>
            </a:r>
            <a:r>
              <a:rPr lang="en-US" sz="2000" dirty="0"/>
              <a:t>the last year what percentage (out of 100) of your caseload could be described as having complex social or medical issues (</a:t>
            </a:r>
            <a:r>
              <a:rPr lang="en-US" sz="2000" dirty="0" err="1"/>
              <a:t>eg</a:t>
            </a:r>
            <a:r>
              <a:rPr lang="en-US" sz="2000" dirty="0"/>
              <a:t>. drugs, family violence, obstetric high risk conditions</a:t>
            </a:r>
            <a:r>
              <a:rPr lang="en-US" sz="2000" dirty="0" smtClean="0"/>
              <a:t>)? (n=128)</a:t>
            </a:r>
          </a:p>
          <a:p>
            <a:r>
              <a:rPr lang="en-US" sz="2000" dirty="0" smtClean="0"/>
              <a:t>Range: 1- 5% of women, mean: 2.3 %</a:t>
            </a:r>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096748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973668"/>
            <a:ext cx="7076090" cy="706964"/>
          </a:xfrm>
        </p:spPr>
        <p:txBody>
          <a:bodyPr/>
          <a:lstStyle/>
          <a:p>
            <a:r>
              <a:rPr lang="en-US" sz="3200" dirty="0" smtClean="0"/>
              <a:t>Over </a:t>
            </a:r>
            <a:r>
              <a:rPr lang="en-US" sz="3200" dirty="0"/>
              <a:t>the last 12 months have you considered leaving the midwifery profession</a:t>
            </a:r>
            <a:r>
              <a:rPr lang="en-US" sz="3200" dirty="0" smtClean="0"/>
              <a:t>? (n=120)</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449164"/>
              </p:ext>
            </p:extLst>
          </p:nvPr>
        </p:nvGraphicFramePr>
        <p:xfrm>
          <a:off x="866776" y="2603500"/>
          <a:ext cx="6618685" cy="341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293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57" y="973668"/>
            <a:ext cx="7414054" cy="706964"/>
          </a:xfrm>
        </p:spPr>
        <p:txBody>
          <a:bodyPr/>
          <a:lstStyle/>
          <a:p>
            <a:r>
              <a:rPr lang="en-US" dirty="0" smtClean="0"/>
              <a:t>Reasons for wanting to leave, rank-ordered (n=86)</a:t>
            </a:r>
            <a:endParaRPr lang="en-US" dirty="0"/>
          </a:p>
        </p:txBody>
      </p:sp>
      <p:sp>
        <p:nvSpPr>
          <p:cNvPr id="5" name="Content Placeholder 4"/>
          <p:cNvSpPr>
            <a:spLocks noGrp="1"/>
          </p:cNvSpPr>
          <p:nvPr>
            <p:ph idx="1"/>
          </p:nvPr>
        </p:nvSpPr>
        <p:spPr>
          <a:xfrm>
            <a:off x="866216" y="2603500"/>
            <a:ext cx="7310631" cy="3850054"/>
          </a:xfrm>
        </p:spPr>
        <p:txBody>
          <a:bodyPr>
            <a:normAutofit lnSpcReduction="10000"/>
          </a:bodyPr>
          <a:lstStyle/>
          <a:p>
            <a:r>
              <a:rPr lang="en-US" dirty="0" smtClean="0"/>
              <a:t>Negative impact of on-call schedule on personal life: 83.9 % </a:t>
            </a:r>
          </a:p>
          <a:p>
            <a:r>
              <a:rPr lang="en-US" dirty="0" smtClean="0"/>
              <a:t>My mental health:  79.3 %</a:t>
            </a:r>
          </a:p>
          <a:p>
            <a:r>
              <a:rPr lang="en-US" dirty="0" smtClean="0"/>
              <a:t>My physical health:  58.6 %</a:t>
            </a:r>
          </a:p>
          <a:p>
            <a:r>
              <a:rPr lang="en-US" dirty="0" smtClean="0"/>
              <a:t>Professional costs (license, insurance, dues): 54.0 % </a:t>
            </a:r>
          </a:p>
          <a:p>
            <a:r>
              <a:rPr lang="en-US" dirty="0" smtClean="0"/>
              <a:t>Lack of support for sick days or vacation cover:  51.7 % </a:t>
            </a:r>
          </a:p>
          <a:p>
            <a:r>
              <a:rPr lang="en-US" dirty="0" smtClean="0"/>
              <a:t>Dissatisfaction with working conditions: 43.7 % </a:t>
            </a:r>
          </a:p>
          <a:p>
            <a:r>
              <a:rPr lang="en-US" dirty="0" smtClean="0"/>
              <a:t>Lack of career pathway/opportunities to progress: 39.1 % </a:t>
            </a:r>
          </a:p>
          <a:p>
            <a:r>
              <a:rPr lang="en-US" dirty="0" smtClean="0"/>
              <a:t>Inability to find off-call work: 39.1 %</a:t>
            </a:r>
          </a:p>
          <a:p>
            <a:r>
              <a:rPr lang="en-US" dirty="0" smtClean="0"/>
              <a:t>Family commitments: 37.9 % </a:t>
            </a:r>
          </a:p>
          <a:p>
            <a:r>
              <a:rPr lang="en-US" dirty="0" smtClean="0"/>
              <a:t>Dissatisfaction with the model of midwifery care: 35.6 %</a:t>
            </a:r>
          </a:p>
          <a:p>
            <a:endParaRPr lang="en-US" dirty="0" smtClean="0"/>
          </a:p>
          <a:p>
            <a:endParaRPr lang="en-US" dirty="0"/>
          </a:p>
        </p:txBody>
      </p:sp>
    </p:spTree>
    <p:extLst>
      <p:ext uri="{BB962C8B-B14F-4D97-AF65-F5344CB8AC3E}">
        <p14:creationId xmlns:p14="http://schemas.microsoft.com/office/powerpoint/2010/main" val="3060234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57" y="973668"/>
            <a:ext cx="7414054" cy="706964"/>
          </a:xfrm>
        </p:spPr>
        <p:txBody>
          <a:bodyPr/>
          <a:lstStyle/>
          <a:p>
            <a:r>
              <a:rPr lang="en-US" dirty="0" smtClean="0"/>
              <a:t>Reasons for wanting to leave, rank-ordered (n=86)</a:t>
            </a:r>
            <a:endParaRPr lang="en-US" dirty="0"/>
          </a:p>
        </p:txBody>
      </p:sp>
      <p:sp>
        <p:nvSpPr>
          <p:cNvPr id="5" name="Content Placeholder 4"/>
          <p:cNvSpPr>
            <a:spLocks noGrp="1"/>
          </p:cNvSpPr>
          <p:nvPr>
            <p:ph idx="1"/>
          </p:nvPr>
        </p:nvSpPr>
        <p:spPr>
          <a:xfrm>
            <a:off x="866216" y="2603500"/>
            <a:ext cx="7310631" cy="3973146"/>
          </a:xfrm>
        </p:spPr>
        <p:txBody>
          <a:bodyPr>
            <a:normAutofit/>
          </a:bodyPr>
          <a:lstStyle/>
          <a:p>
            <a:r>
              <a:rPr lang="en-US" dirty="0" smtClean="0"/>
              <a:t>Experience of bullying: 34.5 %</a:t>
            </a:r>
          </a:p>
          <a:p>
            <a:r>
              <a:rPr lang="en-US" dirty="0" smtClean="0"/>
              <a:t>Poor pay: 29.2 </a:t>
            </a:r>
            <a:r>
              <a:rPr lang="en-US" dirty="0"/>
              <a:t>%   </a:t>
            </a:r>
            <a:endParaRPr lang="en-US" dirty="0" smtClean="0"/>
          </a:p>
          <a:p>
            <a:r>
              <a:rPr lang="en-US" dirty="0" smtClean="0"/>
              <a:t>Scheduling challenges: 29.2 % </a:t>
            </a:r>
          </a:p>
          <a:p>
            <a:r>
              <a:rPr lang="en-US" dirty="0" smtClean="0"/>
              <a:t>Inter professional conflict: 24.1 %</a:t>
            </a:r>
          </a:p>
          <a:p>
            <a:r>
              <a:rPr lang="en-US" dirty="0" smtClean="0"/>
              <a:t>Dissatisfaction with my role as a midwife: 18.4 %  </a:t>
            </a:r>
            <a:endParaRPr lang="en-US" dirty="0"/>
          </a:p>
          <a:p>
            <a:r>
              <a:rPr lang="en-US" dirty="0" smtClean="0"/>
              <a:t>Fear of litigation: 14.9%</a:t>
            </a:r>
          </a:p>
          <a:p>
            <a:r>
              <a:rPr lang="en-US" dirty="0" smtClean="0"/>
              <a:t>Dissatisfaction with level of consultation about workplace policy: 13. 8%</a:t>
            </a:r>
          </a:p>
          <a:p>
            <a:r>
              <a:rPr lang="en-US" dirty="0" smtClean="0"/>
              <a:t>Challenges related to working in a rural area: 13.8 %</a:t>
            </a:r>
          </a:p>
          <a:p>
            <a:r>
              <a:rPr lang="en-US" dirty="0" smtClean="0"/>
              <a:t>Conflict with other midwives: 10.3 % </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572112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77" y="1008837"/>
            <a:ext cx="7965830" cy="706964"/>
          </a:xfrm>
        </p:spPr>
        <p:txBody>
          <a:bodyPr/>
          <a:lstStyle/>
          <a:p>
            <a:r>
              <a:rPr lang="en-US" dirty="0" smtClean="0"/>
              <a:t>Reasons that were reported by &lt; 10% </a:t>
            </a:r>
            <a:r>
              <a:rPr lang="en-US" smtClean="0"/>
              <a:t>of midwives</a:t>
            </a:r>
            <a:endParaRPr lang="en-US"/>
          </a:p>
        </p:txBody>
      </p:sp>
      <p:sp>
        <p:nvSpPr>
          <p:cNvPr id="3" name="Content Placeholder 2"/>
          <p:cNvSpPr>
            <a:spLocks noGrp="1"/>
          </p:cNvSpPr>
          <p:nvPr>
            <p:ph idx="1"/>
          </p:nvPr>
        </p:nvSpPr>
        <p:spPr/>
        <p:txBody>
          <a:bodyPr/>
          <a:lstStyle/>
          <a:p>
            <a:r>
              <a:rPr lang="en-US" dirty="0"/>
              <a:t>Barriers to maintaining competency (min. birth numbers): 8.0 %</a:t>
            </a:r>
          </a:p>
          <a:p>
            <a:r>
              <a:rPr lang="en-US" dirty="0"/>
              <a:t>Issues with gaining or renewing hospital privileges: 8.0 %</a:t>
            </a:r>
          </a:p>
          <a:p>
            <a:r>
              <a:rPr lang="en-US" dirty="0"/>
              <a:t>Planned retirement: 10.3 %</a:t>
            </a:r>
          </a:p>
          <a:p>
            <a:r>
              <a:rPr lang="en-US" dirty="0"/>
              <a:t>Planned career change: 4.6 %</a:t>
            </a:r>
          </a:p>
          <a:p>
            <a:endParaRPr lang="en-US" dirty="0"/>
          </a:p>
        </p:txBody>
      </p:sp>
    </p:spTree>
    <p:extLst>
      <p:ext uri="{BB962C8B-B14F-4D97-AF65-F5344CB8AC3E}">
        <p14:creationId xmlns:p14="http://schemas.microsoft.com/office/powerpoint/2010/main" val="397705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57" y="973668"/>
            <a:ext cx="7414054" cy="706964"/>
          </a:xfrm>
        </p:spPr>
        <p:txBody>
          <a:bodyPr/>
          <a:lstStyle/>
          <a:p>
            <a:r>
              <a:rPr lang="en-US" dirty="0" smtClean="0"/>
              <a:t>Reasons for wanting to leave (n=86)</a:t>
            </a:r>
            <a:endParaRPr lang="en-US" dirty="0"/>
          </a:p>
        </p:txBody>
      </p:sp>
      <p:sp>
        <p:nvSpPr>
          <p:cNvPr id="5" name="Content Placeholder 4"/>
          <p:cNvSpPr>
            <a:spLocks noGrp="1"/>
          </p:cNvSpPr>
          <p:nvPr>
            <p:ph idx="1"/>
          </p:nvPr>
        </p:nvSpPr>
        <p:spPr>
          <a:xfrm>
            <a:off x="866216" y="2603500"/>
            <a:ext cx="7310631" cy="3850054"/>
          </a:xfrm>
        </p:spPr>
        <p:txBody>
          <a:bodyPr>
            <a:normAutofit fontScale="92500" lnSpcReduction="10000"/>
          </a:bodyPr>
          <a:lstStyle/>
          <a:p>
            <a:r>
              <a:rPr lang="en-US" dirty="0" smtClean="0"/>
              <a:t>‘The </a:t>
            </a:r>
            <a:r>
              <a:rPr lang="en-US" dirty="0"/>
              <a:t>demands put on us for what we get paid is a </a:t>
            </a:r>
            <a:r>
              <a:rPr lang="en-US" dirty="0" smtClean="0"/>
              <a:t>joke’</a:t>
            </a:r>
          </a:p>
          <a:p>
            <a:endParaRPr lang="en-US" dirty="0"/>
          </a:p>
          <a:p>
            <a:r>
              <a:rPr lang="en-US" dirty="0"/>
              <a:t>Sometimes I feel that with no other training or degree I feel trapped into staying in my profession but I wish I could change for all of the above reasons</a:t>
            </a:r>
            <a:r>
              <a:rPr lang="en-US" dirty="0" smtClean="0"/>
              <a:t>.</a:t>
            </a:r>
          </a:p>
          <a:p>
            <a:endParaRPr lang="en-US" dirty="0"/>
          </a:p>
          <a:p>
            <a:r>
              <a:rPr lang="en-US" dirty="0"/>
              <a:t>Sub-culture within the profession that asks that you sacrifice your own well-being and that of your family for the advancement of the profession and in order to provide continuity of care. Feeling that I am required to prove myself as a midwife by sacrificing my personal well-being for the sake of my career</a:t>
            </a:r>
            <a:r>
              <a:rPr lang="en-US" dirty="0" smtClean="0"/>
              <a:t>.</a:t>
            </a:r>
          </a:p>
          <a:p>
            <a:r>
              <a:rPr lang="en-US" dirty="0" smtClean="0"/>
              <a:t>Mostly </a:t>
            </a:r>
            <a:r>
              <a:rPr lang="en-US" dirty="0"/>
              <a:t>stress and difficulty of living with life </a:t>
            </a:r>
            <a:r>
              <a:rPr lang="en-US" dirty="0" smtClean="0"/>
              <a:t>on-call</a:t>
            </a:r>
            <a:r>
              <a:rPr lang="en-US" dirty="0"/>
              <a:t>.  Love the work, not the </a:t>
            </a:r>
            <a:r>
              <a:rPr lang="en-US" dirty="0" smtClean="0"/>
              <a:t>call.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60048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54774055"/>
              </p:ext>
            </p:extLst>
          </p:nvPr>
        </p:nvGraphicFramePr>
        <p:xfrm>
          <a:off x="776288" y="1918788"/>
          <a:ext cx="7315200" cy="4451350"/>
        </p:xfrm>
        <a:graphic>
          <a:graphicData uri="http://schemas.openxmlformats.org/presentationml/2006/ole">
            <mc:AlternateContent xmlns:mc="http://schemas.openxmlformats.org/markup-compatibility/2006">
              <mc:Choice xmlns:v="urn:schemas-microsoft-com:vml" Requires="v">
                <p:oleObj spid="_x0000_s1121" name="Document" r:id="rId4" imgW="6042249" imgH="3677127" progId="Word.Document.12">
                  <p:embed/>
                </p:oleObj>
              </mc:Choice>
              <mc:Fallback>
                <p:oleObj name="Document" r:id="rId4" imgW="6042249" imgH="3677127" progId="Word.Document.12">
                  <p:embed/>
                  <p:pic>
                    <p:nvPicPr>
                      <p:cNvPr id="0" name=""/>
                      <p:cNvPicPr/>
                      <p:nvPr/>
                    </p:nvPicPr>
                    <p:blipFill>
                      <a:blip r:embed="rId5"/>
                      <a:stretch>
                        <a:fillRect/>
                      </a:stretch>
                    </p:blipFill>
                    <p:spPr>
                      <a:xfrm>
                        <a:off x="776288" y="1918788"/>
                        <a:ext cx="7315200" cy="4451350"/>
                      </a:xfrm>
                      <a:prstGeom prst="rect">
                        <a:avLst/>
                      </a:prstGeom>
                    </p:spPr>
                  </p:pic>
                </p:oleObj>
              </mc:Fallback>
            </mc:AlternateContent>
          </a:graphicData>
        </a:graphic>
      </p:graphicFrame>
    </p:spTree>
    <p:extLst>
      <p:ext uri="{BB962C8B-B14F-4D97-AF65-F5344CB8AC3E}">
        <p14:creationId xmlns:p14="http://schemas.microsoft.com/office/powerpoint/2010/main" val="242348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8" y="973668"/>
            <a:ext cx="7280030" cy="706964"/>
          </a:xfrm>
        </p:spPr>
        <p:txBody>
          <a:bodyPr/>
          <a:lstStyle/>
          <a:p>
            <a:r>
              <a:rPr lang="en-US" dirty="0" smtClean="0"/>
              <a:t>What factors contributed to your decision to stop practicing midwifery ? (n=23)</a:t>
            </a:r>
            <a:endParaRPr lang="en-US" sz="1200" dirty="0"/>
          </a:p>
        </p:txBody>
      </p:sp>
      <p:sp>
        <p:nvSpPr>
          <p:cNvPr id="3" name="Content Placeholder 2"/>
          <p:cNvSpPr>
            <a:spLocks noGrp="1"/>
          </p:cNvSpPr>
          <p:nvPr>
            <p:ph idx="1"/>
          </p:nvPr>
        </p:nvSpPr>
        <p:spPr/>
        <p:txBody>
          <a:bodyPr>
            <a:normAutofit fontScale="92500" lnSpcReduction="10000"/>
          </a:bodyPr>
          <a:lstStyle/>
          <a:p>
            <a:r>
              <a:rPr lang="en-US" dirty="0" smtClean="0"/>
              <a:t>Planned retirement: 0 %</a:t>
            </a:r>
          </a:p>
          <a:p>
            <a:endParaRPr lang="en-US" dirty="0"/>
          </a:p>
          <a:p>
            <a:r>
              <a:rPr lang="en-US" dirty="0" smtClean="0"/>
              <a:t>Negative impact of on-call schedule: 47.8 %</a:t>
            </a:r>
          </a:p>
          <a:p>
            <a:r>
              <a:rPr lang="en-US" dirty="0" smtClean="0"/>
              <a:t>My own health: 47.8 %</a:t>
            </a:r>
          </a:p>
          <a:p>
            <a:r>
              <a:rPr lang="en-US" dirty="0" smtClean="0"/>
              <a:t>Experience of bullying: 39.1 %</a:t>
            </a:r>
          </a:p>
          <a:p>
            <a:r>
              <a:rPr lang="en-US" dirty="0" smtClean="0"/>
              <a:t>Dissatisfaction with working conditions: 39.1 %</a:t>
            </a:r>
          </a:p>
          <a:p>
            <a:r>
              <a:rPr lang="en-US" dirty="0" smtClean="0"/>
              <a:t>Dissatisfaction with model of midwifery care: 34.8 %</a:t>
            </a:r>
          </a:p>
          <a:p>
            <a:r>
              <a:rPr lang="en-US" dirty="0" smtClean="0"/>
              <a:t>Family commitments: 34.8 %</a:t>
            </a:r>
          </a:p>
          <a:p>
            <a:r>
              <a:rPr lang="en-US" dirty="0" smtClean="0"/>
              <a:t>Lack of career pathway/opportunities to progress: 34.8 % </a:t>
            </a:r>
            <a:endParaRPr lang="en-US" dirty="0"/>
          </a:p>
        </p:txBody>
      </p:sp>
    </p:spTree>
    <p:extLst>
      <p:ext uri="{BB962C8B-B14F-4D97-AF65-F5344CB8AC3E}">
        <p14:creationId xmlns:p14="http://schemas.microsoft.com/office/powerpoint/2010/main" val="1115615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any </a:t>
            </a:r>
            <a:r>
              <a:rPr lang="en-US" dirty="0"/>
              <a:t>other factors </a:t>
            </a:r>
            <a:r>
              <a:rPr lang="en-US" dirty="0" smtClean="0"/>
              <a:t>contribute </a:t>
            </a:r>
            <a:r>
              <a:rPr lang="en-US" dirty="0"/>
              <a:t>to your decision? Please explain</a:t>
            </a:r>
          </a:p>
        </p:txBody>
      </p:sp>
      <p:sp>
        <p:nvSpPr>
          <p:cNvPr id="3" name="Content Placeholder 2"/>
          <p:cNvSpPr>
            <a:spLocks noGrp="1"/>
          </p:cNvSpPr>
          <p:nvPr>
            <p:ph idx="1"/>
          </p:nvPr>
        </p:nvSpPr>
        <p:spPr/>
        <p:txBody>
          <a:bodyPr/>
          <a:lstStyle/>
          <a:p>
            <a:r>
              <a:rPr lang="en-US" dirty="0" smtClean="0"/>
              <a:t>‘Extremely </a:t>
            </a:r>
            <a:r>
              <a:rPr lang="en-US" dirty="0"/>
              <a:t>hard on my marriage. Midwifery was the main conflict in our </a:t>
            </a:r>
            <a:r>
              <a:rPr lang="en-US" dirty="0" smtClean="0"/>
              <a:t>marriage’.</a:t>
            </a:r>
          </a:p>
          <a:p>
            <a:r>
              <a:rPr lang="en-US" dirty="0" smtClean="0"/>
              <a:t>‘My </a:t>
            </a:r>
            <a:r>
              <a:rPr lang="en-US" dirty="0"/>
              <a:t>child was sick and it was impossible to maintain a call schedule and be with her when she </a:t>
            </a:r>
            <a:r>
              <a:rPr lang="en-US" dirty="0" smtClean="0"/>
              <a:t>needed’.</a:t>
            </a:r>
          </a:p>
          <a:p>
            <a:r>
              <a:rPr lang="en-US" dirty="0" smtClean="0"/>
              <a:t>‘My </a:t>
            </a:r>
            <a:r>
              <a:rPr lang="en-US" dirty="0"/>
              <a:t>overall health and continual lack of </a:t>
            </a:r>
            <a:r>
              <a:rPr lang="en-US" dirty="0" smtClean="0"/>
              <a:t>sleep’</a:t>
            </a:r>
          </a:p>
          <a:p>
            <a:r>
              <a:rPr lang="en-US" dirty="0" smtClean="0"/>
              <a:t>‘Our </a:t>
            </a:r>
            <a:r>
              <a:rPr lang="en-US" dirty="0"/>
              <a:t>model makes it difficult to go back in a part-time way, it seems as if it is 'all or </a:t>
            </a:r>
            <a:r>
              <a:rPr lang="en-US" dirty="0" smtClean="0"/>
              <a:t>nothing’..’</a:t>
            </a:r>
            <a:endParaRPr lang="en-US" dirty="0"/>
          </a:p>
          <a:p>
            <a:endParaRPr lang="en-US" dirty="0"/>
          </a:p>
        </p:txBody>
      </p:sp>
    </p:spTree>
    <p:extLst>
      <p:ext uri="{BB962C8B-B14F-4D97-AF65-F5344CB8AC3E}">
        <p14:creationId xmlns:p14="http://schemas.microsoft.com/office/powerpoint/2010/main" val="60800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7061633" cy="706964"/>
          </a:xfrm>
        </p:spPr>
        <p:txBody>
          <a:bodyPr/>
          <a:lstStyle/>
          <a:p>
            <a:r>
              <a:rPr lang="en-US" dirty="0" smtClean="0"/>
              <a:t>What </a:t>
            </a:r>
            <a:r>
              <a:rPr lang="en-US" dirty="0"/>
              <a:t>factors and supports would need to be put in place for you to consider returning to active practice?</a:t>
            </a:r>
          </a:p>
        </p:txBody>
      </p:sp>
      <p:sp>
        <p:nvSpPr>
          <p:cNvPr id="3" name="Content Placeholder 2"/>
          <p:cNvSpPr>
            <a:spLocks noGrp="1"/>
          </p:cNvSpPr>
          <p:nvPr>
            <p:ph idx="1"/>
          </p:nvPr>
        </p:nvSpPr>
        <p:spPr/>
        <p:txBody>
          <a:bodyPr>
            <a:normAutofit fontScale="92500" lnSpcReduction="20000"/>
          </a:bodyPr>
          <a:lstStyle/>
          <a:p>
            <a:r>
              <a:rPr lang="en-US" dirty="0" smtClean="0"/>
              <a:t>‘Shift </a:t>
            </a:r>
            <a:r>
              <a:rPr lang="en-US" dirty="0"/>
              <a:t>work, opportunities to provide health care in alternate settings other than full scope midwifery (</a:t>
            </a:r>
            <a:r>
              <a:rPr lang="en-US" dirty="0" err="1"/>
              <a:t>ie</a:t>
            </a:r>
            <a:r>
              <a:rPr lang="en-US" dirty="0"/>
              <a:t> public </a:t>
            </a:r>
            <a:r>
              <a:rPr lang="en-US" dirty="0" err="1" smtClean="0"/>
              <a:t>healht</a:t>
            </a:r>
            <a:r>
              <a:rPr lang="en-US" dirty="0" smtClean="0"/>
              <a:t>/postpartum </a:t>
            </a:r>
            <a:r>
              <a:rPr lang="en-US" dirty="0"/>
              <a:t>care / sexual health clinics / well woman care, physician assistant</a:t>
            </a:r>
            <a:r>
              <a:rPr lang="en-US" dirty="0" smtClean="0"/>
              <a:t>)’</a:t>
            </a:r>
            <a:endParaRPr lang="en-US" dirty="0"/>
          </a:p>
          <a:p>
            <a:r>
              <a:rPr lang="en-US" dirty="0" smtClean="0"/>
              <a:t>‘Either </a:t>
            </a:r>
            <a:r>
              <a:rPr lang="en-US" dirty="0"/>
              <a:t>a different model of practice or 24 </a:t>
            </a:r>
            <a:r>
              <a:rPr lang="en-US" dirty="0" err="1" smtClean="0"/>
              <a:t>hr</a:t>
            </a:r>
            <a:r>
              <a:rPr lang="en-US" dirty="0" smtClean="0"/>
              <a:t> call shifts’</a:t>
            </a:r>
          </a:p>
          <a:p>
            <a:endParaRPr lang="en-US" dirty="0"/>
          </a:p>
          <a:p>
            <a:r>
              <a:rPr lang="en-US" dirty="0" smtClean="0"/>
              <a:t>‘Days </a:t>
            </a:r>
            <a:r>
              <a:rPr lang="en-US" dirty="0"/>
              <a:t>off, coverage for days off that are needed (sick days, days to be with children when they are sick).  Midwifery is not a mother friendly </a:t>
            </a:r>
            <a:r>
              <a:rPr lang="en-US" dirty="0" smtClean="0"/>
              <a:t>career’.</a:t>
            </a:r>
          </a:p>
          <a:p>
            <a:r>
              <a:rPr lang="en-US" dirty="0" smtClean="0"/>
              <a:t>‘A </a:t>
            </a:r>
            <a:r>
              <a:rPr lang="en-US" dirty="0"/>
              <a:t>practice that supports a midwife with disabilities and unable to be awake overnight and carry heavy equipment! A part time position in prenatal and postpartum care and education!</a:t>
            </a:r>
            <a:endParaRPr lang="en-US" dirty="0" smtClean="0"/>
          </a:p>
          <a:p>
            <a:endParaRPr lang="en-US" dirty="0"/>
          </a:p>
          <a:p>
            <a:endParaRPr lang="en-US" dirty="0"/>
          </a:p>
        </p:txBody>
      </p:sp>
    </p:spTree>
    <p:extLst>
      <p:ext uri="{BB962C8B-B14F-4D97-AF65-F5344CB8AC3E}">
        <p14:creationId xmlns:p14="http://schemas.microsoft.com/office/powerpoint/2010/main" val="4033266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t>
            </a:r>
            <a:r>
              <a:rPr lang="en-US" dirty="0"/>
              <a:t>you always able to take your planned days off</a:t>
            </a:r>
            <a:r>
              <a:rPr lang="en-US" dirty="0" smtClean="0"/>
              <a:t>? (n=126)</a:t>
            </a:r>
            <a:endParaRPr lang="en-US" dirty="0"/>
          </a:p>
        </p:txBody>
      </p:sp>
      <p:sp>
        <p:nvSpPr>
          <p:cNvPr id="3" name="Content Placeholder 2"/>
          <p:cNvSpPr>
            <a:spLocks noGrp="1"/>
          </p:cNvSpPr>
          <p:nvPr>
            <p:ph idx="1"/>
          </p:nvPr>
        </p:nvSpPr>
        <p:spPr>
          <a:xfrm>
            <a:off x="866217" y="2603500"/>
            <a:ext cx="7086427" cy="3797300"/>
          </a:xfrm>
        </p:spPr>
        <p:txBody>
          <a:bodyPr>
            <a:normAutofit lnSpcReduction="10000"/>
          </a:bodyPr>
          <a:lstStyle/>
          <a:p>
            <a:r>
              <a:rPr lang="en-US" dirty="0" smtClean="0"/>
              <a:t>Yes: 52 (41.3 %)</a:t>
            </a:r>
          </a:p>
          <a:p>
            <a:r>
              <a:rPr lang="en-US" dirty="0" smtClean="0"/>
              <a:t>No: 74 (58.7%), Reasons: </a:t>
            </a:r>
          </a:p>
          <a:p>
            <a:endParaRPr lang="en-US" dirty="0"/>
          </a:p>
          <a:p>
            <a:pPr lvl="0"/>
            <a:r>
              <a:rPr lang="en-US" dirty="0"/>
              <a:t>Feeling of obligation to clients/wanting to provide continuity of care: 34.6 %</a:t>
            </a:r>
          </a:p>
          <a:p>
            <a:r>
              <a:rPr lang="en-US" dirty="0" smtClean="0"/>
              <a:t>No cover: 33.8 %</a:t>
            </a:r>
          </a:p>
          <a:p>
            <a:pPr lvl="0"/>
            <a:r>
              <a:rPr lang="en-US" dirty="0" smtClean="0"/>
              <a:t>Financial constraints: 20.8 %</a:t>
            </a:r>
            <a:endParaRPr lang="en-US" dirty="0"/>
          </a:p>
          <a:p>
            <a:pPr lvl="0"/>
            <a:r>
              <a:rPr lang="en-US" dirty="0"/>
              <a:t>Asked to work extra </a:t>
            </a:r>
            <a:r>
              <a:rPr lang="en-US" dirty="0" smtClean="0"/>
              <a:t>hours: 12.3 %</a:t>
            </a:r>
            <a:endParaRPr lang="en-US" dirty="0"/>
          </a:p>
          <a:p>
            <a:pPr lvl="0"/>
            <a:r>
              <a:rPr lang="en-US" dirty="0"/>
              <a:t>Low volume practice/insufficient birth numbers </a:t>
            </a:r>
            <a:r>
              <a:rPr lang="en-US" dirty="0" smtClean="0"/>
              <a:t>: 12.3 %</a:t>
            </a:r>
            <a:endParaRPr lang="en-US" dirty="0"/>
          </a:p>
          <a:p>
            <a:r>
              <a:rPr lang="en-US" dirty="0"/>
              <a:t>Other (please specify</a:t>
            </a:r>
            <a:r>
              <a:rPr lang="en-US" dirty="0" smtClean="0"/>
              <a:t>): 21.5 %</a:t>
            </a:r>
          </a:p>
          <a:p>
            <a:endParaRPr lang="en-US" dirty="0" smtClean="0"/>
          </a:p>
          <a:p>
            <a:endParaRPr lang="en-US" dirty="0"/>
          </a:p>
        </p:txBody>
      </p:sp>
    </p:spTree>
    <p:extLst>
      <p:ext uri="{BB962C8B-B14F-4D97-AF65-F5344CB8AC3E}">
        <p14:creationId xmlns:p14="http://schemas.microsoft.com/office/powerpoint/2010/main" val="4077980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Days off</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Vacation days in the past 12 months: Range 0-136, Mean: 37 days</a:t>
            </a:r>
          </a:p>
          <a:p>
            <a:endParaRPr lang="en-US" dirty="0"/>
          </a:p>
          <a:p>
            <a:r>
              <a:rPr lang="en-US" dirty="0" smtClean="0"/>
              <a:t>When asked how many sick days or stress leave days midwives took, almost all answered 0. </a:t>
            </a:r>
          </a:p>
          <a:p>
            <a:endParaRPr lang="en-US" dirty="0"/>
          </a:p>
          <a:p>
            <a:r>
              <a:rPr lang="en-US" dirty="0" smtClean="0"/>
              <a:t>‘We </a:t>
            </a:r>
            <a:r>
              <a:rPr lang="en-US" dirty="0"/>
              <a:t>can only take sick days by asking another partner to cover for us. We only do so if we physically cannot work as it's a huge imposition for the other midwife. We often work when we are </a:t>
            </a:r>
            <a:r>
              <a:rPr lang="en-US" dirty="0" smtClean="0"/>
              <a:t>ill’</a:t>
            </a:r>
          </a:p>
          <a:p>
            <a:endParaRPr lang="en-US" dirty="0"/>
          </a:p>
          <a:p>
            <a:r>
              <a:rPr lang="en-US" dirty="0"/>
              <a:t>We are unable to take time off to recuperate after a stressful event for the reasons laid out in the "sick leave" category. The knowledge of lack of stress leave is, in itself, stressful.</a:t>
            </a:r>
            <a:endParaRPr lang="en-US" dirty="0" smtClean="0"/>
          </a:p>
        </p:txBody>
      </p:sp>
    </p:spTree>
    <p:extLst>
      <p:ext uri="{BB962C8B-B14F-4D97-AF65-F5344CB8AC3E}">
        <p14:creationId xmlns:p14="http://schemas.microsoft.com/office/powerpoint/2010/main" val="2878796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 the past 12 months, which work related stressors did you experience? Please only check the response if you experienced stress as a result.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0343489"/>
              </p:ext>
            </p:extLst>
          </p:nvPr>
        </p:nvGraphicFramePr>
        <p:xfrm>
          <a:off x="866215" y="2150598"/>
          <a:ext cx="6618685" cy="4886960"/>
        </p:xfrm>
        <a:graphic>
          <a:graphicData uri="http://schemas.openxmlformats.org/drawingml/2006/table">
            <a:tbl>
              <a:tblPr firstRow="1" bandRow="1">
                <a:tableStyleId>{5C22544A-7EE6-4342-B048-85BDC9FD1C3A}</a:tableStyleId>
              </a:tblPr>
              <a:tblGrid>
                <a:gridCol w="4989461"/>
                <a:gridCol w="1629224"/>
              </a:tblGrid>
              <a:tr h="370840">
                <a:tc>
                  <a:txBody>
                    <a:bodyPr/>
                    <a:lstStyle/>
                    <a:p>
                      <a:endParaRPr lang="en-US" dirty="0"/>
                    </a:p>
                  </a:txBody>
                  <a:tcPr marL="68580" marR="68580"/>
                </a:tc>
                <a:tc>
                  <a:txBody>
                    <a:bodyPr/>
                    <a:lstStyle/>
                    <a:p>
                      <a:r>
                        <a:rPr lang="en-US" dirty="0" smtClean="0"/>
                        <a:t>%</a:t>
                      </a:r>
                      <a:endParaRPr lang="en-US" dirty="0"/>
                    </a:p>
                  </a:txBody>
                  <a:tcPr marL="68580" marR="68580"/>
                </a:tc>
              </a:tr>
              <a:tr h="370840">
                <a:tc>
                  <a:txBody>
                    <a:bodyPr/>
                    <a:lstStyle/>
                    <a:p>
                      <a:pPr lvl="0"/>
                      <a:r>
                        <a:rPr lang="en-US" sz="1800" kern="1200" dirty="0" smtClean="0">
                          <a:solidFill>
                            <a:schemeClr val="dk1"/>
                          </a:solidFill>
                          <a:effectLst/>
                          <a:latin typeface="+mn-lt"/>
                          <a:ea typeface="+mn-ea"/>
                          <a:cs typeface="+mn-cs"/>
                        </a:rPr>
                        <a:t>Work load too high/not enough time off </a:t>
                      </a:r>
                      <a:endParaRPr lang="en-US" dirty="0"/>
                    </a:p>
                  </a:txBody>
                  <a:tcPr marL="68580" marR="68580"/>
                </a:tc>
                <a:tc>
                  <a:txBody>
                    <a:bodyPr/>
                    <a:lstStyle/>
                    <a:p>
                      <a:r>
                        <a:rPr lang="en-US" dirty="0" smtClean="0"/>
                        <a:t>66.9 %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Too little work </a:t>
                      </a:r>
                      <a:endParaRPr lang="en-US" dirty="0"/>
                    </a:p>
                  </a:txBody>
                  <a:tcPr marL="68580" marR="68580"/>
                </a:tc>
                <a:tc>
                  <a:txBody>
                    <a:bodyPr/>
                    <a:lstStyle/>
                    <a:p>
                      <a:r>
                        <a:rPr lang="en-US" dirty="0" smtClean="0"/>
                        <a:t>22.3 %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Conflict with midwifery colleagues </a:t>
                      </a:r>
                      <a:endParaRPr lang="en-US" dirty="0"/>
                    </a:p>
                  </a:txBody>
                  <a:tcPr marL="68580" marR="68580"/>
                </a:tc>
                <a:tc>
                  <a:txBody>
                    <a:bodyPr/>
                    <a:lstStyle/>
                    <a:p>
                      <a:r>
                        <a:rPr lang="en-US" dirty="0" smtClean="0"/>
                        <a:t>36.9 %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Conflict with other health professional colleagues </a:t>
                      </a:r>
                      <a:endParaRPr lang="en-US" dirty="0"/>
                    </a:p>
                  </a:txBody>
                  <a:tcPr marL="68580" marR="68580"/>
                </a:tc>
                <a:tc>
                  <a:txBody>
                    <a:bodyPr/>
                    <a:lstStyle/>
                    <a:p>
                      <a:r>
                        <a:rPr lang="en-US" dirty="0" smtClean="0"/>
                        <a:t>40.0 %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Conflict with hospital administrators/staff </a:t>
                      </a:r>
                      <a:endParaRPr lang="en-US" dirty="0"/>
                    </a:p>
                  </a:txBody>
                  <a:tcPr marL="68580" marR="68580"/>
                </a:tc>
                <a:tc>
                  <a:txBody>
                    <a:bodyPr/>
                    <a:lstStyle/>
                    <a:p>
                      <a:r>
                        <a:rPr lang="en-US" dirty="0" smtClean="0"/>
                        <a:t>17.7 %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Conflict with client (s) and/or families </a:t>
                      </a:r>
                      <a:endParaRPr lang="en-US" dirty="0"/>
                    </a:p>
                  </a:txBody>
                  <a:tcPr marL="68580" marR="68580"/>
                </a:tc>
                <a:tc>
                  <a:txBody>
                    <a:bodyPr/>
                    <a:lstStyle/>
                    <a:p>
                      <a:r>
                        <a:rPr lang="en-US" dirty="0" smtClean="0"/>
                        <a:t>27.7 %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Poor maternal or newborn outcome(s) </a:t>
                      </a:r>
                      <a:endParaRPr lang="en-US" dirty="0"/>
                    </a:p>
                  </a:txBody>
                  <a:tcPr marL="68580" marR="68580"/>
                </a:tc>
                <a:tc>
                  <a:txBody>
                    <a:bodyPr/>
                    <a:lstStyle/>
                    <a:p>
                      <a:r>
                        <a:rPr lang="en-US" dirty="0" smtClean="0"/>
                        <a:t>36.9 %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Problems with maintaining or obtaining hospital privileges</a:t>
                      </a:r>
                      <a:endParaRPr lang="en-US" dirty="0"/>
                    </a:p>
                  </a:txBody>
                  <a:tcPr marL="68580" marR="68580"/>
                </a:tc>
                <a:tc>
                  <a:txBody>
                    <a:bodyPr/>
                    <a:lstStyle/>
                    <a:p>
                      <a:r>
                        <a:rPr lang="en-US" dirty="0" smtClean="0"/>
                        <a:t>12.3%</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Threat of or actual disciplinary action </a:t>
                      </a:r>
                      <a:endParaRPr lang="en-US" dirty="0"/>
                    </a:p>
                  </a:txBody>
                  <a:tcPr marL="68580" marR="68580"/>
                </a:tc>
                <a:tc>
                  <a:txBody>
                    <a:bodyPr/>
                    <a:lstStyle/>
                    <a:p>
                      <a:r>
                        <a:rPr lang="en-US" dirty="0" smtClean="0"/>
                        <a:t>5.4 %</a:t>
                      </a:r>
                      <a:endParaRPr lang="en-US"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Difficulties supporting normal physiologic birth in hospital </a:t>
                      </a:r>
                      <a:endParaRPr lang="en-US" dirty="0"/>
                    </a:p>
                  </a:txBody>
                  <a:tcPr marL="68580" marR="68580"/>
                </a:tc>
                <a:tc>
                  <a:txBody>
                    <a:bodyPr/>
                    <a:lstStyle/>
                    <a:p>
                      <a:r>
                        <a:rPr lang="en-US" dirty="0" smtClean="0"/>
                        <a:t>36. 9 %</a:t>
                      </a:r>
                      <a:endParaRPr lang="en-US" dirty="0"/>
                    </a:p>
                  </a:txBody>
                  <a:tcPr marL="68580" marR="68580"/>
                </a:tc>
              </a:tr>
            </a:tbl>
          </a:graphicData>
        </a:graphic>
      </p:graphicFrame>
    </p:spTree>
    <p:extLst>
      <p:ext uri="{BB962C8B-B14F-4D97-AF65-F5344CB8AC3E}">
        <p14:creationId xmlns:p14="http://schemas.microsoft.com/office/powerpoint/2010/main" val="1870087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30.0 % reported other stressors, e.g</a:t>
            </a:r>
            <a:r>
              <a:rPr lang="en-US" dirty="0" smtClean="0"/>
              <a:t>.:</a:t>
            </a:r>
            <a:endParaRPr lang="en-US" dirty="0"/>
          </a:p>
        </p:txBody>
      </p:sp>
      <p:sp>
        <p:nvSpPr>
          <p:cNvPr id="3" name="Content Placeholder 2"/>
          <p:cNvSpPr>
            <a:spLocks noGrp="1"/>
          </p:cNvSpPr>
          <p:nvPr>
            <p:ph idx="1"/>
          </p:nvPr>
        </p:nvSpPr>
        <p:spPr>
          <a:xfrm>
            <a:off x="866217" y="2086711"/>
            <a:ext cx="6619244" cy="4454769"/>
          </a:xfrm>
        </p:spPr>
        <p:txBody>
          <a:bodyPr>
            <a:normAutofit lnSpcReduction="10000"/>
          </a:bodyPr>
          <a:lstStyle/>
          <a:p>
            <a:endParaRPr lang="en-US" dirty="0"/>
          </a:p>
          <a:p>
            <a:r>
              <a:rPr lang="en-US" dirty="0" smtClean="0"/>
              <a:t>‘I </a:t>
            </a:r>
            <a:r>
              <a:rPr lang="en-US" dirty="0"/>
              <a:t>worked in a very high-volume practice and was pushed to work way more than was </a:t>
            </a:r>
            <a:r>
              <a:rPr lang="en-US" dirty="0" smtClean="0"/>
              <a:t>healthy’</a:t>
            </a:r>
          </a:p>
          <a:p>
            <a:r>
              <a:rPr lang="en-US" dirty="0" smtClean="0"/>
              <a:t>‘Lack </a:t>
            </a:r>
            <a:r>
              <a:rPr lang="en-US" dirty="0"/>
              <a:t>of standardized approaches to care from one area to the next, </a:t>
            </a:r>
            <a:r>
              <a:rPr lang="en-US" dirty="0" err="1"/>
              <a:t>ie</a:t>
            </a:r>
            <a:r>
              <a:rPr lang="en-US" dirty="0"/>
              <a:t> no option for breech </a:t>
            </a:r>
            <a:r>
              <a:rPr lang="en-US" dirty="0" err="1"/>
              <a:t>vag</a:t>
            </a:r>
            <a:r>
              <a:rPr lang="en-US" dirty="0"/>
              <a:t> birth, lack of experience from consultants, high </a:t>
            </a:r>
            <a:r>
              <a:rPr lang="en-US" dirty="0" err="1"/>
              <a:t>csection</a:t>
            </a:r>
            <a:r>
              <a:rPr lang="en-US" dirty="0"/>
              <a:t> rate in </a:t>
            </a:r>
            <a:r>
              <a:rPr lang="en-US" dirty="0" smtClean="0"/>
              <a:t>hospital’</a:t>
            </a:r>
          </a:p>
          <a:p>
            <a:r>
              <a:rPr lang="en-US" dirty="0" smtClean="0"/>
              <a:t>‘Major </a:t>
            </a:r>
            <a:r>
              <a:rPr lang="en-US" dirty="0"/>
              <a:t>abuse/ bullying from the </a:t>
            </a:r>
            <a:r>
              <a:rPr lang="en-US" dirty="0" smtClean="0"/>
              <a:t>obstetricians </a:t>
            </a:r>
            <a:r>
              <a:rPr lang="en-US" dirty="0"/>
              <a:t>in our community with almost no support from </a:t>
            </a:r>
            <a:r>
              <a:rPr lang="en-US" dirty="0" smtClean="0"/>
              <a:t>CMBC/MABC’</a:t>
            </a:r>
          </a:p>
          <a:p>
            <a:r>
              <a:rPr lang="en-US" dirty="0"/>
              <a:t>Stress related to constantly negotiating different beliefs about birth with other professionals.  Stress related to clients choosing care outside of community standards. Stress related to abnormal findings in </a:t>
            </a:r>
            <a:r>
              <a:rPr lang="en-US" dirty="0" err="1"/>
              <a:t>labour</a:t>
            </a:r>
            <a:r>
              <a:rPr lang="en-US" dirty="0"/>
              <a:t> (but outcomes fine). Stress related to never knowing what might happen at any time.</a:t>
            </a:r>
          </a:p>
        </p:txBody>
      </p:sp>
    </p:spTree>
    <p:extLst>
      <p:ext uri="{BB962C8B-B14F-4D97-AF65-F5344CB8AC3E}">
        <p14:creationId xmlns:p14="http://schemas.microsoft.com/office/powerpoint/2010/main" val="720618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973668"/>
            <a:ext cx="6943499" cy="706964"/>
          </a:xfrm>
        </p:spPr>
        <p:txBody>
          <a:bodyPr/>
          <a:lstStyle/>
          <a:p>
            <a:r>
              <a:rPr lang="en-US" dirty="0" smtClean="0"/>
              <a:t>Copenhagen Burnout Inventory </a:t>
            </a:r>
            <a:endParaRPr lang="en-US" dirty="0"/>
          </a:p>
        </p:txBody>
      </p:sp>
      <p:pic>
        <p:nvPicPr>
          <p:cNvPr id="4" name="Picture 3"/>
          <p:cNvPicPr>
            <a:picLocks noChangeAspect="1"/>
          </p:cNvPicPr>
          <p:nvPr/>
        </p:nvPicPr>
        <p:blipFill>
          <a:blip r:embed="rId2"/>
          <a:stretch>
            <a:fillRect/>
          </a:stretch>
        </p:blipFill>
        <p:spPr>
          <a:xfrm>
            <a:off x="6035040" y="460440"/>
            <a:ext cx="3108960" cy="1733419"/>
          </a:xfrm>
          <a:prstGeom prst="rect">
            <a:avLst/>
          </a:prstGeom>
        </p:spPr>
      </p:pic>
      <p:pic>
        <p:nvPicPr>
          <p:cNvPr id="5" name="Picture 4"/>
          <p:cNvPicPr>
            <a:picLocks noChangeAspect="1"/>
          </p:cNvPicPr>
          <p:nvPr/>
        </p:nvPicPr>
        <p:blipFill>
          <a:blip r:embed="rId3"/>
          <a:stretch>
            <a:fillRect/>
          </a:stretch>
        </p:blipFill>
        <p:spPr>
          <a:xfrm>
            <a:off x="628266" y="1925066"/>
            <a:ext cx="5406774" cy="4663440"/>
          </a:xfrm>
          <a:prstGeom prst="rect">
            <a:avLst/>
          </a:prstGeom>
        </p:spPr>
      </p:pic>
    </p:spTree>
    <p:extLst>
      <p:ext uri="{BB962C8B-B14F-4D97-AF65-F5344CB8AC3E}">
        <p14:creationId xmlns:p14="http://schemas.microsoft.com/office/powerpoint/2010/main" val="2742349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7102781" cy="706964"/>
          </a:xfrm>
        </p:spPr>
        <p:txBody>
          <a:bodyPr/>
          <a:lstStyle/>
          <a:p>
            <a:r>
              <a:rPr lang="en-US" dirty="0" smtClean="0"/>
              <a:t>Description of scales included </a:t>
            </a:r>
            <a:r>
              <a:rPr lang="en-US" smtClean="0"/>
              <a:t>in survey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7681908"/>
              </p:ext>
            </p:extLst>
          </p:nvPr>
        </p:nvGraphicFramePr>
        <p:xfrm>
          <a:off x="1412748" y="2468880"/>
          <a:ext cx="5637278" cy="3675888"/>
        </p:xfrm>
        <a:graphic>
          <a:graphicData uri="http://schemas.openxmlformats.org/drawingml/2006/table">
            <a:tbl>
              <a:tblPr firstRow="1" firstCol="1" bandRow="1">
                <a:tableStyleId>{5C22544A-7EE6-4342-B048-85BDC9FD1C3A}</a:tableStyleId>
              </a:tblPr>
              <a:tblGrid>
                <a:gridCol w="2786620"/>
                <a:gridCol w="700959"/>
                <a:gridCol w="636922"/>
                <a:gridCol w="720239"/>
                <a:gridCol w="792538"/>
              </a:tblGrid>
              <a:tr h="685806">
                <a:tc>
                  <a:txBody>
                    <a:bodyPr/>
                    <a:lstStyle/>
                    <a:p>
                      <a:pPr>
                        <a:spcAft>
                          <a:spcPts val="0"/>
                        </a:spcAft>
                      </a:pPr>
                      <a:r>
                        <a:rPr lang="en-CA" sz="1200">
                          <a:effectLst/>
                        </a:rPr>
                        <a:t>Name</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Number of items</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N</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Mean </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Alpha</a:t>
                      </a:r>
                      <a:endParaRPr lang="en-US" sz="1200">
                        <a:effectLst/>
                        <a:latin typeface="Calibri" charset="0"/>
                        <a:ea typeface="Calibri" charset="0"/>
                        <a:cs typeface="Times New Roman" charset="0"/>
                      </a:endParaRPr>
                    </a:p>
                  </a:txBody>
                  <a:tcPr marL="51435" marR="51435" marT="0" marB="0"/>
                </a:tc>
              </a:tr>
              <a:tr h="914408">
                <a:tc>
                  <a:txBody>
                    <a:bodyPr/>
                    <a:lstStyle/>
                    <a:p>
                      <a:pPr>
                        <a:spcAft>
                          <a:spcPts val="0"/>
                        </a:spcAft>
                      </a:pPr>
                      <a:r>
                        <a:rPr lang="en-CA" sz="1200">
                          <a:effectLst/>
                        </a:rPr>
                        <a:t>Copenhagen Burnout Inventory</a:t>
                      </a:r>
                      <a:endParaRPr lang="en-US" sz="1200">
                        <a:effectLst/>
                      </a:endParaRPr>
                    </a:p>
                    <a:p>
                      <a:pPr>
                        <a:spcAft>
                          <a:spcPts val="0"/>
                        </a:spcAft>
                      </a:pPr>
                      <a:r>
                        <a:rPr lang="en-CA" sz="1200">
                          <a:effectLst/>
                        </a:rPr>
                        <a:t>  Personal</a:t>
                      </a:r>
                      <a:endParaRPr lang="en-US" sz="1200">
                        <a:effectLst/>
                      </a:endParaRPr>
                    </a:p>
                    <a:p>
                      <a:pPr>
                        <a:spcAft>
                          <a:spcPts val="0"/>
                        </a:spcAft>
                      </a:pPr>
                      <a:r>
                        <a:rPr lang="en-CA" sz="1200">
                          <a:effectLst/>
                        </a:rPr>
                        <a:t>  Work </a:t>
                      </a:r>
                      <a:endParaRPr lang="en-US" sz="1200">
                        <a:effectLst/>
                      </a:endParaRPr>
                    </a:p>
                    <a:p>
                      <a:pPr>
                        <a:spcAft>
                          <a:spcPts val="0"/>
                        </a:spcAft>
                      </a:pPr>
                      <a:r>
                        <a:rPr lang="en-CA" sz="1200">
                          <a:effectLst/>
                        </a:rPr>
                        <a:t>  Client</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a:t>
                      </a:r>
                      <a:endParaRPr lang="en-US" sz="1200">
                        <a:effectLst/>
                      </a:endParaRPr>
                    </a:p>
                    <a:p>
                      <a:pPr>
                        <a:spcAft>
                          <a:spcPts val="0"/>
                        </a:spcAft>
                      </a:pPr>
                      <a:r>
                        <a:rPr lang="en-CA" sz="1200">
                          <a:effectLst/>
                        </a:rPr>
                        <a:t>6</a:t>
                      </a:r>
                      <a:endParaRPr lang="en-US" sz="1200">
                        <a:effectLst/>
                      </a:endParaRPr>
                    </a:p>
                    <a:p>
                      <a:pPr>
                        <a:spcAft>
                          <a:spcPts val="0"/>
                        </a:spcAft>
                      </a:pPr>
                      <a:r>
                        <a:rPr lang="en-CA" sz="1200">
                          <a:effectLst/>
                        </a:rPr>
                        <a:t>7</a:t>
                      </a:r>
                      <a:endParaRPr lang="en-US" sz="1200">
                        <a:effectLst/>
                      </a:endParaRPr>
                    </a:p>
                    <a:p>
                      <a:pPr>
                        <a:spcAft>
                          <a:spcPts val="0"/>
                        </a:spcAft>
                      </a:pPr>
                      <a:r>
                        <a:rPr lang="en-CA" sz="1200">
                          <a:effectLst/>
                        </a:rPr>
                        <a:t>6</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a:t>
                      </a:r>
                      <a:endParaRPr lang="en-US" sz="1200">
                        <a:effectLst/>
                      </a:endParaRPr>
                    </a:p>
                    <a:p>
                      <a:pPr>
                        <a:spcAft>
                          <a:spcPts val="0"/>
                        </a:spcAft>
                      </a:pPr>
                      <a:r>
                        <a:rPr lang="en-CA" sz="1200">
                          <a:effectLst/>
                        </a:rPr>
                        <a:t>143</a:t>
                      </a:r>
                      <a:endParaRPr lang="en-US" sz="1200">
                        <a:effectLst/>
                      </a:endParaRPr>
                    </a:p>
                    <a:p>
                      <a:pPr>
                        <a:spcAft>
                          <a:spcPts val="0"/>
                        </a:spcAft>
                      </a:pPr>
                      <a:r>
                        <a:rPr lang="en-CA" sz="1200">
                          <a:effectLst/>
                        </a:rPr>
                        <a:t>137</a:t>
                      </a:r>
                      <a:endParaRPr lang="en-US" sz="1200">
                        <a:effectLst/>
                      </a:endParaRPr>
                    </a:p>
                    <a:p>
                      <a:pPr>
                        <a:spcAft>
                          <a:spcPts val="0"/>
                        </a:spcAft>
                      </a:pPr>
                      <a:r>
                        <a:rPr lang="en-CA" sz="1200">
                          <a:effectLst/>
                        </a:rPr>
                        <a:t>143</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a:t>
                      </a:r>
                      <a:endParaRPr lang="en-US" sz="1200">
                        <a:effectLst/>
                      </a:endParaRPr>
                    </a:p>
                    <a:p>
                      <a:pPr>
                        <a:spcAft>
                          <a:spcPts val="0"/>
                        </a:spcAft>
                      </a:pPr>
                      <a:r>
                        <a:rPr lang="en-CA" sz="1200">
                          <a:effectLst/>
                        </a:rPr>
                        <a:t>60.4</a:t>
                      </a:r>
                      <a:endParaRPr lang="en-US" sz="1200">
                        <a:effectLst/>
                      </a:endParaRPr>
                    </a:p>
                    <a:p>
                      <a:pPr>
                        <a:spcAft>
                          <a:spcPts val="0"/>
                        </a:spcAft>
                      </a:pPr>
                      <a:r>
                        <a:rPr lang="en-CA" sz="1200">
                          <a:effectLst/>
                        </a:rPr>
                        <a:t>46.8</a:t>
                      </a:r>
                      <a:endParaRPr lang="en-US" sz="1200">
                        <a:effectLst/>
                      </a:endParaRPr>
                    </a:p>
                    <a:p>
                      <a:pPr>
                        <a:spcAft>
                          <a:spcPts val="0"/>
                        </a:spcAft>
                      </a:pPr>
                      <a:r>
                        <a:rPr lang="en-CA" sz="1200">
                          <a:effectLst/>
                        </a:rPr>
                        <a:t>28.5</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a:t>
                      </a:r>
                      <a:endParaRPr lang="en-US" sz="1200">
                        <a:effectLst/>
                      </a:endParaRPr>
                    </a:p>
                    <a:p>
                      <a:pPr>
                        <a:spcAft>
                          <a:spcPts val="0"/>
                        </a:spcAft>
                      </a:pPr>
                      <a:r>
                        <a:rPr lang="en-CA" sz="1200">
                          <a:effectLst/>
                        </a:rPr>
                        <a:t>0.90</a:t>
                      </a:r>
                      <a:endParaRPr lang="en-US" sz="1200">
                        <a:effectLst/>
                      </a:endParaRPr>
                    </a:p>
                    <a:p>
                      <a:pPr>
                        <a:spcAft>
                          <a:spcPts val="0"/>
                        </a:spcAft>
                      </a:pPr>
                      <a:r>
                        <a:rPr lang="en-CA" sz="1200">
                          <a:effectLst/>
                        </a:rPr>
                        <a:t>0.89</a:t>
                      </a:r>
                      <a:endParaRPr lang="en-US" sz="1200">
                        <a:effectLst/>
                      </a:endParaRPr>
                    </a:p>
                    <a:p>
                      <a:pPr>
                        <a:spcAft>
                          <a:spcPts val="0"/>
                        </a:spcAft>
                      </a:pPr>
                      <a:r>
                        <a:rPr lang="en-CA" sz="1200">
                          <a:effectLst/>
                        </a:rPr>
                        <a:t>0.91</a:t>
                      </a:r>
                      <a:endParaRPr lang="en-US" sz="1200">
                        <a:effectLst/>
                        <a:latin typeface="Calibri" charset="0"/>
                        <a:ea typeface="Calibri" charset="0"/>
                        <a:cs typeface="Times New Roman" charset="0"/>
                      </a:endParaRPr>
                    </a:p>
                  </a:txBody>
                  <a:tcPr marL="51435" marR="51435" marT="0" marB="0"/>
                </a:tc>
              </a:tr>
              <a:tr h="228602">
                <a:tc>
                  <a:txBody>
                    <a:bodyPr/>
                    <a:lstStyle/>
                    <a:p>
                      <a:pPr>
                        <a:spcAft>
                          <a:spcPts val="0"/>
                        </a:spcAft>
                      </a:pPr>
                      <a:r>
                        <a:rPr lang="en-CA" sz="1200">
                          <a:effectLst/>
                        </a:rPr>
                        <a:t>DASS-Depression</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7</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142</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4.2</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0.89</a:t>
                      </a:r>
                      <a:endParaRPr lang="en-US" sz="1200">
                        <a:effectLst/>
                        <a:latin typeface="Calibri" charset="0"/>
                        <a:ea typeface="Calibri" charset="0"/>
                        <a:cs typeface="Times New Roman" charset="0"/>
                      </a:endParaRPr>
                    </a:p>
                  </a:txBody>
                  <a:tcPr marL="51435" marR="51435" marT="0" marB="0"/>
                </a:tc>
              </a:tr>
              <a:tr h="246858">
                <a:tc>
                  <a:txBody>
                    <a:bodyPr/>
                    <a:lstStyle/>
                    <a:p>
                      <a:pPr>
                        <a:spcAft>
                          <a:spcPts val="0"/>
                        </a:spcAft>
                      </a:pPr>
                      <a:r>
                        <a:rPr lang="en-CA" sz="1200">
                          <a:effectLst/>
                        </a:rPr>
                        <a:t>DASS-Anxiety</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7</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138</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3.4</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0.77</a:t>
                      </a:r>
                      <a:endParaRPr lang="en-US" sz="1200">
                        <a:effectLst/>
                        <a:latin typeface="Calibri" charset="0"/>
                        <a:ea typeface="Calibri" charset="0"/>
                        <a:cs typeface="Times New Roman" charset="0"/>
                      </a:endParaRPr>
                    </a:p>
                  </a:txBody>
                  <a:tcPr marL="51435" marR="51435" marT="0" marB="0"/>
                </a:tc>
              </a:tr>
              <a:tr h="228602">
                <a:tc>
                  <a:txBody>
                    <a:bodyPr/>
                    <a:lstStyle/>
                    <a:p>
                      <a:pPr>
                        <a:spcAft>
                          <a:spcPts val="0"/>
                        </a:spcAft>
                      </a:pPr>
                      <a:r>
                        <a:rPr lang="en-CA" sz="1200">
                          <a:effectLst/>
                        </a:rPr>
                        <a:t>DASS-Stress</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7</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137</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6.9</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0.86</a:t>
                      </a:r>
                      <a:endParaRPr lang="en-US" sz="1200">
                        <a:effectLst/>
                        <a:latin typeface="Calibri" charset="0"/>
                        <a:ea typeface="Calibri" charset="0"/>
                        <a:cs typeface="Times New Roman" charset="0"/>
                      </a:endParaRPr>
                    </a:p>
                  </a:txBody>
                  <a:tcPr marL="51435" marR="51435" marT="0" marB="0"/>
                </a:tc>
              </a:tr>
              <a:tr h="228602">
                <a:tc>
                  <a:txBody>
                    <a:bodyPr/>
                    <a:lstStyle/>
                    <a:p>
                      <a:pPr>
                        <a:spcAft>
                          <a:spcPts val="0"/>
                        </a:spcAft>
                      </a:pPr>
                      <a:r>
                        <a:rPr lang="en-CA" sz="1200">
                          <a:effectLst/>
                        </a:rPr>
                        <a:t>Quality of Life Scale</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15</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127</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66.1</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0.93</a:t>
                      </a:r>
                      <a:endParaRPr lang="en-US" sz="1200">
                        <a:effectLst/>
                        <a:latin typeface="Calibri" charset="0"/>
                        <a:ea typeface="Calibri" charset="0"/>
                        <a:cs typeface="Times New Roman" charset="0"/>
                      </a:endParaRPr>
                    </a:p>
                  </a:txBody>
                  <a:tcPr marL="51435" marR="51435" marT="0" marB="0"/>
                </a:tc>
              </a:tr>
              <a:tr h="457204">
                <a:tc>
                  <a:txBody>
                    <a:bodyPr/>
                    <a:lstStyle/>
                    <a:p>
                      <a:pPr>
                        <a:spcAft>
                          <a:spcPts val="0"/>
                        </a:spcAft>
                      </a:pPr>
                      <a:r>
                        <a:rPr lang="en-US" sz="1200">
                          <a:effectLst/>
                        </a:rPr>
                        <a:t>Modified Practice Environment Scale</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14</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126</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2.8</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0.85</a:t>
                      </a:r>
                      <a:endParaRPr lang="en-US" sz="1200">
                        <a:effectLst/>
                        <a:latin typeface="Calibri" charset="0"/>
                        <a:ea typeface="Calibri" charset="0"/>
                        <a:cs typeface="Times New Roman" charset="0"/>
                      </a:endParaRPr>
                    </a:p>
                  </a:txBody>
                  <a:tcPr marL="51435" marR="51435" marT="0" marB="0"/>
                </a:tc>
              </a:tr>
              <a:tr h="685806">
                <a:tc>
                  <a:txBody>
                    <a:bodyPr/>
                    <a:lstStyle/>
                    <a:p>
                      <a:pPr>
                        <a:spcAft>
                          <a:spcPts val="0"/>
                        </a:spcAft>
                      </a:pPr>
                      <a:r>
                        <a:rPr lang="en-US" sz="1200">
                          <a:effectLst/>
                        </a:rPr>
                        <a:t>Modified Perceptions of Empowerment in Midwifery Scale</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10</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133</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4.0</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dirty="0">
                          <a:effectLst/>
                        </a:rPr>
                        <a:t>0.79</a:t>
                      </a:r>
                      <a:endParaRPr lang="en-US" sz="1200" dirty="0">
                        <a:effectLst/>
                        <a:latin typeface="Calibri" charset="0"/>
                        <a:ea typeface="Calibri" charset="0"/>
                        <a:cs typeface="Times New Roman" charset="0"/>
                      </a:endParaRPr>
                    </a:p>
                  </a:txBody>
                  <a:tcPr marL="51435" marR="51435" marT="0" marB="0"/>
                </a:tc>
              </a:tr>
            </a:tbl>
          </a:graphicData>
        </a:graphic>
      </p:graphicFrame>
    </p:spTree>
    <p:extLst>
      <p:ext uri="{BB962C8B-B14F-4D97-AF65-F5344CB8AC3E}">
        <p14:creationId xmlns:p14="http://schemas.microsoft.com/office/powerpoint/2010/main" val="2870194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9043" y="256841"/>
            <a:ext cx="5021617" cy="429255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26122344"/>
              </p:ext>
            </p:extLst>
          </p:nvPr>
        </p:nvGraphicFramePr>
        <p:xfrm>
          <a:off x="2372869" y="4549394"/>
          <a:ext cx="6486889" cy="1478111"/>
        </p:xfrm>
        <a:graphic>
          <a:graphicData uri="http://schemas.openxmlformats.org/drawingml/2006/table">
            <a:tbl>
              <a:tblPr firstRow="1" firstCol="1" bandRow="1">
                <a:tableStyleId>{5C22544A-7EE6-4342-B048-85BDC9FD1C3A}</a:tableStyleId>
              </a:tblPr>
              <a:tblGrid>
                <a:gridCol w="2207579"/>
                <a:gridCol w="1178090"/>
                <a:gridCol w="825604"/>
                <a:gridCol w="779120"/>
                <a:gridCol w="786059"/>
                <a:gridCol w="710437"/>
              </a:tblGrid>
              <a:tr h="464735">
                <a:tc>
                  <a:txBody>
                    <a:bodyPr/>
                    <a:lstStyle/>
                    <a:p>
                      <a:pPr>
                        <a:spcAft>
                          <a:spcPts val="0"/>
                        </a:spcAft>
                      </a:pPr>
                      <a:r>
                        <a:rPr lang="en-CA" sz="1200" dirty="0">
                          <a:effectLst/>
                        </a:rPr>
                        <a:t>Name</a:t>
                      </a:r>
                      <a:endParaRPr lang="en-US" sz="1200" dirty="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NZ midwives</a:t>
                      </a:r>
                      <a:endParaRPr lang="en-US" sz="1200">
                        <a:effectLst/>
                      </a:endParaRPr>
                    </a:p>
                    <a:p>
                      <a:pPr>
                        <a:spcAft>
                          <a:spcPts val="0"/>
                        </a:spcAft>
                      </a:pPr>
                      <a:r>
                        <a:rPr lang="en-CA" sz="1200">
                          <a:effectLst/>
                        </a:rPr>
                        <a:t>Self-employed</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dirty="0">
                          <a:effectLst/>
                        </a:rPr>
                        <a:t>NZ MWs </a:t>
                      </a:r>
                      <a:r>
                        <a:rPr lang="en-CA" sz="1200" dirty="0" smtClean="0">
                          <a:effectLst/>
                        </a:rPr>
                        <a:t>Employed</a:t>
                      </a:r>
                      <a:endParaRPr lang="en-US" sz="1200" dirty="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Canadian MWs</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Swedish MWs</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AU</a:t>
                      </a:r>
                      <a:endParaRPr lang="en-US" sz="1200">
                        <a:effectLst/>
                      </a:endParaRPr>
                    </a:p>
                    <a:p>
                      <a:pPr>
                        <a:spcAft>
                          <a:spcPts val="0"/>
                        </a:spcAft>
                      </a:pPr>
                      <a:r>
                        <a:rPr lang="en-CA" sz="1200">
                          <a:effectLst/>
                        </a:rPr>
                        <a:t>MWs</a:t>
                      </a:r>
                      <a:endParaRPr lang="en-US" sz="1200">
                        <a:effectLst/>
                        <a:latin typeface="Calibri" charset="0"/>
                        <a:ea typeface="Calibri" charset="0"/>
                        <a:cs typeface="Times New Roman" charset="0"/>
                      </a:endParaRPr>
                    </a:p>
                  </a:txBody>
                  <a:tcPr marL="51435" marR="51435" marT="0" marB="0"/>
                </a:tc>
              </a:tr>
              <a:tr h="929471">
                <a:tc>
                  <a:txBody>
                    <a:bodyPr/>
                    <a:lstStyle/>
                    <a:p>
                      <a:pPr>
                        <a:spcAft>
                          <a:spcPts val="0"/>
                        </a:spcAft>
                      </a:pPr>
                      <a:r>
                        <a:rPr lang="en-CA" sz="1200" dirty="0">
                          <a:effectLst/>
                        </a:rPr>
                        <a:t>Copenhagen Burnout Inventory</a:t>
                      </a:r>
                      <a:endParaRPr lang="en-US" sz="1200" dirty="0">
                        <a:effectLst/>
                      </a:endParaRPr>
                    </a:p>
                    <a:p>
                      <a:pPr>
                        <a:spcAft>
                          <a:spcPts val="0"/>
                        </a:spcAft>
                      </a:pPr>
                      <a:r>
                        <a:rPr lang="en-CA" sz="1200" dirty="0">
                          <a:effectLst/>
                        </a:rPr>
                        <a:t>  Personal</a:t>
                      </a:r>
                      <a:endParaRPr lang="en-US" sz="1200" dirty="0">
                        <a:effectLst/>
                      </a:endParaRPr>
                    </a:p>
                    <a:p>
                      <a:pPr>
                        <a:spcAft>
                          <a:spcPts val="0"/>
                        </a:spcAft>
                      </a:pPr>
                      <a:r>
                        <a:rPr lang="en-CA" sz="1200" dirty="0">
                          <a:effectLst/>
                        </a:rPr>
                        <a:t>  Work </a:t>
                      </a:r>
                      <a:endParaRPr lang="en-US" sz="1200" dirty="0">
                        <a:effectLst/>
                      </a:endParaRPr>
                    </a:p>
                    <a:p>
                      <a:pPr>
                        <a:spcAft>
                          <a:spcPts val="0"/>
                        </a:spcAft>
                      </a:pPr>
                      <a:r>
                        <a:rPr lang="en-CA" sz="1200" dirty="0">
                          <a:effectLst/>
                        </a:rPr>
                        <a:t>  Client</a:t>
                      </a:r>
                      <a:endParaRPr lang="en-US" sz="1200" dirty="0">
                        <a:effectLst/>
                        <a:latin typeface="Calibri" charset="0"/>
                        <a:ea typeface="Calibri" charset="0"/>
                        <a:cs typeface="Times New Roman" charset="0"/>
                      </a:endParaRPr>
                    </a:p>
                  </a:txBody>
                  <a:tcPr marL="51435" marR="51435" marT="0" marB="0"/>
                </a:tc>
                <a:tc>
                  <a:txBody>
                    <a:bodyPr/>
                    <a:lstStyle/>
                    <a:p>
                      <a:pPr>
                        <a:spcAft>
                          <a:spcPts val="0"/>
                        </a:spcAft>
                      </a:pPr>
                      <a:r>
                        <a:rPr lang="en-CA" sz="1200" dirty="0">
                          <a:effectLst/>
                        </a:rPr>
                        <a:t> </a:t>
                      </a:r>
                      <a:endParaRPr lang="en-US" sz="1200" dirty="0">
                        <a:effectLst/>
                      </a:endParaRPr>
                    </a:p>
                    <a:p>
                      <a:pPr>
                        <a:spcAft>
                          <a:spcPts val="0"/>
                        </a:spcAft>
                      </a:pPr>
                      <a:r>
                        <a:rPr lang="en-CA" sz="1200" dirty="0">
                          <a:effectLst/>
                        </a:rPr>
                        <a:t>52.5</a:t>
                      </a:r>
                      <a:endParaRPr lang="en-US" sz="1200" dirty="0">
                        <a:effectLst/>
                      </a:endParaRPr>
                    </a:p>
                    <a:p>
                      <a:pPr>
                        <a:spcAft>
                          <a:spcPts val="0"/>
                        </a:spcAft>
                      </a:pPr>
                      <a:r>
                        <a:rPr lang="en-CA" sz="1200" dirty="0">
                          <a:effectLst/>
                        </a:rPr>
                        <a:t>39.7</a:t>
                      </a:r>
                      <a:endParaRPr lang="en-US" sz="1200" dirty="0">
                        <a:effectLst/>
                      </a:endParaRPr>
                    </a:p>
                    <a:p>
                      <a:pPr>
                        <a:spcAft>
                          <a:spcPts val="0"/>
                        </a:spcAft>
                      </a:pPr>
                      <a:r>
                        <a:rPr lang="en-CA" sz="1200" dirty="0">
                          <a:effectLst/>
                        </a:rPr>
                        <a:t>23.9</a:t>
                      </a:r>
                      <a:endParaRPr lang="en-US" sz="1200" dirty="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a:t>
                      </a:r>
                      <a:endParaRPr lang="en-US" sz="1200">
                        <a:effectLst/>
                      </a:endParaRPr>
                    </a:p>
                    <a:p>
                      <a:pPr>
                        <a:spcAft>
                          <a:spcPts val="0"/>
                        </a:spcAft>
                      </a:pPr>
                      <a:r>
                        <a:rPr lang="en-CA" sz="1200">
                          <a:effectLst/>
                        </a:rPr>
                        <a:t>53.9</a:t>
                      </a:r>
                      <a:endParaRPr lang="en-US" sz="1200">
                        <a:effectLst/>
                      </a:endParaRPr>
                    </a:p>
                    <a:p>
                      <a:pPr>
                        <a:spcAft>
                          <a:spcPts val="0"/>
                        </a:spcAft>
                      </a:pPr>
                      <a:r>
                        <a:rPr lang="en-CA" sz="1200">
                          <a:effectLst/>
                        </a:rPr>
                        <a:t>42.8</a:t>
                      </a:r>
                      <a:endParaRPr lang="en-US" sz="1200">
                        <a:effectLst/>
                      </a:endParaRPr>
                    </a:p>
                    <a:p>
                      <a:pPr>
                        <a:spcAft>
                          <a:spcPts val="0"/>
                        </a:spcAft>
                      </a:pPr>
                      <a:r>
                        <a:rPr lang="en-CA" sz="1200">
                          <a:effectLst/>
                        </a:rPr>
                        <a:t>22.9</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a:t>
                      </a:r>
                      <a:endParaRPr lang="en-US" sz="1200">
                        <a:effectLst/>
                      </a:endParaRPr>
                    </a:p>
                    <a:p>
                      <a:pPr>
                        <a:spcAft>
                          <a:spcPts val="0"/>
                        </a:spcAft>
                      </a:pPr>
                      <a:r>
                        <a:rPr lang="en-CA" sz="1200">
                          <a:effectLst/>
                        </a:rPr>
                        <a:t>60.4</a:t>
                      </a:r>
                      <a:endParaRPr lang="en-US" sz="1200">
                        <a:effectLst/>
                      </a:endParaRPr>
                    </a:p>
                    <a:p>
                      <a:pPr>
                        <a:spcAft>
                          <a:spcPts val="0"/>
                        </a:spcAft>
                      </a:pPr>
                      <a:r>
                        <a:rPr lang="en-CA" sz="1200">
                          <a:effectLst/>
                        </a:rPr>
                        <a:t>46.8</a:t>
                      </a:r>
                      <a:endParaRPr lang="en-US" sz="1200">
                        <a:effectLst/>
                      </a:endParaRPr>
                    </a:p>
                    <a:p>
                      <a:pPr>
                        <a:spcAft>
                          <a:spcPts val="0"/>
                        </a:spcAft>
                      </a:pPr>
                      <a:r>
                        <a:rPr lang="en-CA" sz="1200">
                          <a:effectLst/>
                        </a:rPr>
                        <a:t>28.5</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a:effectLst/>
                        </a:rPr>
                        <a:t> </a:t>
                      </a:r>
                      <a:endParaRPr lang="en-US" sz="1200">
                        <a:effectLst/>
                      </a:endParaRPr>
                    </a:p>
                    <a:p>
                      <a:pPr>
                        <a:spcAft>
                          <a:spcPts val="0"/>
                        </a:spcAft>
                      </a:pPr>
                      <a:r>
                        <a:rPr lang="en-CA" sz="1200">
                          <a:effectLst/>
                        </a:rPr>
                        <a:t>44.7</a:t>
                      </a:r>
                      <a:endParaRPr lang="en-US" sz="1200">
                        <a:effectLst/>
                      </a:endParaRPr>
                    </a:p>
                    <a:p>
                      <a:pPr>
                        <a:spcAft>
                          <a:spcPts val="0"/>
                        </a:spcAft>
                      </a:pPr>
                      <a:r>
                        <a:rPr lang="en-CA" sz="1200">
                          <a:effectLst/>
                        </a:rPr>
                        <a:t>43.5</a:t>
                      </a:r>
                      <a:endParaRPr lang="en-US" sz="1200">
                        <a:effectLst/>
                      </a:endParaRPr>
                    </a:p>
                    <a:p>
                      <a:pPr>
                        <a:spcAft>
                          <a:spcPts val="0"/>
                        </a:spcAft>
                      </a:pPr>
                      <a:r>
                        <a:rPr lang="en-CA" sz="1200">
                          <a:effectLst/>
                        </a:rPr>
                        <a:t>41.2</a:t>
                      </a:r>
                      <a:endParaRPr lang="en-US" sz="1200">
                        <a:effectLst/>
                        <a:latin typeface="Calibri" charset="0"/>
                        <a:ea typeface="Calibri" charset="0"/>
                        <a:cs typeface="Times New Roman" charset="0"/>
                      </a:endParaRPr>
                    </a:p>
                  </a:txBody>
                  <a:tcPr marL="51435" marR="51435" marT="0" marB="0"/>
                </a:tc>
                <a:tc>
                  <a:txBody>
                    <a:bodyPr/>
                    <a:lstStyle/>
                    <a:p>
                      <a:pPr>
                        <a:spcAft>
                          <a:spcPts val="0"/>
                        </a:spcAft>
                      </a:pPr>
                      <a:r>
                        <a:rPr lang="en-CA" sz="1200" dirty="0">
                          <a:effectLst/>
                        </a:rPr>
                        <a:t> </a:t>
                      </a:r>
                      <a:endParaRPr lang="en-US" sz="1200" dirty="0">
                        <a:effectLst/>
                      </a:endParaRPr>
                    </a:p>
                    <a:p>
                      <a:pPr>
                        <a:spcAft>
                          <a:spcPts val="0"/>
                        </a:spcAft>
                      </a:pPr>
                      <a:r>
                        <a:rPr lang="en-CA" sz="1200" dirty="0">
                          <a:effectLst/>
                        </a:rPr>
                        <a:t>55.9</a:t>
                      </a:r>
                      <a:endParaRPr lang="en-US" sz="1200" dirty="0">
                        <a:effectLst/>
                      </a:endParaRPr>
                    </a:p>
                    <a:p>
                      <a:pPr>
                        <a:spcAft>
                          <a:spcPts val="0"/>
                        </a:spcAft>
                      </a:pPr>
                      <a:r>
                        <a:rPr lang="en-CA" sz="1200" dirty="0">
                          <a:effectLst/>
                        </a:rPr>
                        <a:t>44.7</a:t>
                      </a:r>
                      <a:endParaRPr lang="en-US" sz="1200" dirty="0">
                        <a:effectLst/>
                      </a:endParaRPr>
                    </a:p>
                    <a:p>
                      <a:pPr>
                        <a:spcAft>
                          <a:spcPts val="0"/>
                        </a:spcAft>
                      </a:pPr>
                      <a:r>
                        <a:rPr lang="en-CA" sz="1200" dirty="0">
                          <a:effectLst/>
                        </a:rPr>
                        <a:t>19.3</a:t>
                      </a:r>
                      <a:endParaRPr lang="en-US" sz="1200" dirty="0">
                        <a:effectLst/>
                        <a:latin typeface="Calibri" charset="0"/>
                        <a:ea typeface="Calibri" charset="0"/>
                        <a:cs typeface="Times New Roman" charset="0"/>
                      </a:endParaRPr>
                    </a:p>
                  </a:txBody>
                  <a:tcPr marL="51435" marR="51435" marT="0" marB="0"/>
                </a:tc>
              </a:tr>
            </a:tbl>
          </a:graphicData>
        </a:graphic>
      </p:graphicFrame>
    </p:spTree>
    <p:extLst>
      <p:ext uri="{BB962C8B-B14F-4D97-AF65-F5344CB8AC3E}">
        <p14:creationId xmlns:p14="http://schemas.microsoft.com/office/powerpoint/2010/main" val="2661736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299" y="2271315"/>
            <a:ext cx="5111752" cy="1136650"/>
          </a:xfrm>
        </p:spPr>
        <p:txBody>
          <a:bodyPr/>
          <a:lstStyle/>
          <a:p>
            <a:r>
              <a:rPr lang="en-US" sz="2700" dirty="0"/>
              <a:t>“Addressing anxiety &amp; depression during pregnancy: Maternity Care Provider perspectives”</a:t>
            </a:r>
          </a:p>
        </p:txBody>
      </p:sp>
      <p:sp>
        <p:nvSpPr>
          <p:cNvPr id="3" name="Subtitle 2"/>
          <p:cNvSpPr>
            <a:spLocks noGrp="1"/>
          </p:cNvSpPr>
          <p:nvPr>
            <p:ph type="subTitle" idx="1"/>
          </p:nvPr>
        </p:nvSpPr>
        <p:spPr>
          <a:xfrm>
            <a:off x="2019299" y="3707604"/>
            <a:ext cx="5111752" cy="990602"/>
          </a:xfrm>
        </p:spPr>
        <p:txBody>
          <a:bodyPr>
            <a:normAutofit fontScale="77500" lnSpcReduction="20000"/>
          </a:bodyPr>
          <a:lstStyle/>
          <a:p>
            <a:r>
              <a:rPr lang="en-US" dirty="0" smtClean="0"/>
              <a:t>A study by:</a:t>
            </a:r>
          </a:p>
          <a:p>
            <a:r>
              <a:rPr lang="en-US" dirty="0" smtClean="0"/>
              <a:t>Julia Santana </a:t>
            </a:r>
            <a:r>
              <a:rPr lang="en-US" dirty="0" err="1" smtClean="0"/>
              <a:t>Parrilla</a:t>
            </a:r>
            <a:r>
              <a:rPr lang="en-US" dirty="0" smtClean="0"/>
              <a:t>, MSc. candidate</a:t>
            </a:r>
          </a:p>
          <a:p>
            <a:r>
              <a:rPr lang="en-US" dirty="0" smtClean="0"/>
              <a:t>Dr. </a:t>
            </a:r>
            <a:r>
              <a:rPr lang="en-US" dirty="0" err="1" smtClean="0"/>
              <a:t>Hamideh</a:t>
            </a:r>
            <a:r>
              <a:rPr lang="en-US" dirty="0" smtClean="0"/>
              <a:t> </a:t>
            </a:r>
            <a:r>
              <a:rPr lang="en-US" dirty="0" err="1" smtClean="0"/>
              <a:t>Bayrampour</a:t>
            </a:r>
            <a:r>
              <a:rPr lang="en-US" dirty="0" smtClean="0"/>
              <a:t>, PhD</a:t>
            </a:r>
          </a:p>
          <a:p>
            <a:r>
              <a:rPr lang="en-US" dirty="0" smtClean="0"/>
              <a:t>Dr. Susan Cox, PhD</a:t>
            </a:r>
            <a:endParaRPr lang="en-US" dirty="0"/>
          </a:p>
        </p:txBody>
      </p:sp>
    </p:spTree>
    <p:extLst>
      <p:ext uri="{BB962C8B-B14F-4D97-AF65-F5344CB8AC3E}">
        <p14:creationId xmlns:p14="http://schemas.microsoft.com/office/powerpoint/2010/main" val="183169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9223080"/>
              </p:ext>
            </p:extLst>
          </p:nvPr>
        </p:nvGraphicFramePr>
        <p:xfrm>
          <a:off x="1304663" y="2580386"/>
          <a:ext cx="6074545" cy="4160076"/>
        </p:xfrm>
        <a:graphic>
          <a:graphicData uri="http://schemas.openxmlformats.org/drawingml/2006/table">
            <a:tbl>
              <a:tblPr firstRow="1" firstCol="1" bandRow="1">
                <a:tableStyleId>{5C22544A-7EE6-4342-B048-85BDC9FD1C3A}</a:tableStyleId>
              </a:tblPr>
              <a:tblGrid>
                <a:gridCol w="1369957"/>
                <a:gridCol w="1142097"/>
                <a:gridCol w="1187497"/>
                <a:gridCol w="1187497"/>
                <a:gridCol w="1187497"/>
              </a:tblGrid>
              <a:tr h="868236">
                <a:tc>
                  <a:txBody>
                    <a:bodyPr/>
                    <a:lstStyle/>
                    <a:p>
                      <a:pPr>
                        <a:spcAft>
                          <a:spcPts val="0"/>
                        </a:spcAft>
                      </a:pPr>
                      <a:r>
                        <a:rPr lang="en-CA" sz="1800" dirty="0">
                          <a:effectLst/>
                        </a:rPr>
                        <a:t> </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a:effectLst/>
                        </a:rPr>
                        <a:t> </a:t>
                      </a:r>
                      <a:endParaRPr lang="en-US" sz="180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DASS Dep</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a:effectLst/>
                        </a:rPr>
                        <a:t>DASS Anx</a:t>
                      </a:r>
                      <a:endParaRPr lang="en-US" sz="180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a:effectLst/>
                        </a:rPr>
                        <a:t>DASS Stress</a:t>
                      </a:r>
                      <a:endParaRPr lang="en-US" sz="1800">
                        <a:effectLst/>
                        <a:latin typeface="Calibri" charset="0"/>
                        <a:ea typeface="Times New Roman" charset="0"/>
                        <a:cs typeface="Times New Roman" charset="0"/>
                      </a:endParaRPr>
                    </a:p>
                  </a:txBody>
                  <a:tcPr marL="51435" marR="51435" marT="0" marB="0"/>
                </a:tc>
              </a:tr>
              <a:tr h="868236">
                <a:tc>
                  <a:txBody>
                    <a:bodyPr/>
                    <a:lstStyle/>
                    <a:p>
                      <a:pPr>
                        <a:spcAft>
                          <a:spcPts val="0"/>
                        </a:spcAft>
                      </a:pPr>
                      <a:r>
                        <a:rPr lang="en-CA" sz="1800">
                          <a:effectLst/>
                        </a:rPr>
                        <a:t>CBI Work</a:t>
                      </a:r>
                      <a:endParaRPr lang="en-US" sz="180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Correlation coefficient</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.499</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.395</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a:effectLst/>
                        </a:rPr>
                        <a:t>.465</a:t>
                      </a:r>
                      <a:endParaRPr lang="en-US" sz="1800">
                        <a:effectLst/>
                        <a:latin typeface="Calibri" charset="0"/>
                        <a:ea typeface="Times New Roman" charset="0"/>
                        <a:cs typeface="Times New Roman" charset="0"/>
                      </a:endParaRPr>
                    </a:p>
                  </a:txBody>
                  <a:tcPr marL="51435" marR="51435" marT="0" marB="0"/>
                </a:tc>
              </a:tr>
              <a:tr h="868236">
                <a:tc>
                  <a:txBody>
                    <a:bodyPr/>
                    <a:lstStyle/>
                    <a:p>
                      <a:pPr>
                        <a:spcAft>
                          <a:spcPts val="0"/>
                        </a:spcAft>
                      </a:pPr>
                      <a:r>
                        <a:rPr lang="en-CA" sz="1800">
                          <a:effectLst/>
                        </a:rPr>
                        <a:t>CBI Client</a:t>
                      </a:r>
                      <a:endParaRPr lang="en-US" sz="180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Correlation coefficient</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.424</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.281</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.376</a:t>
                      </a:r>
                      <a:endParaRPr lang="en-US" sz="1800" dirty="0">
                        <a:effectLst/>
                        <a:latin typeface="Calibri" charset="0"/>
                        <a:ea typeface="Times New Roman" charset="0"/>
                        <a:cs typeface="Times New Roman" charset="0"/>
                      </a:endParaRPr>
                    </a:p>
                  </a:txBody>
                  <a:tcPr marL="51435" marR="51435" marT="0" marB="0"/>
                </a:tc>
              </a:tr>
              <a:tr h="868236">
                <a:tc>
                  <a:txBody>
                    <a:bodyPr/>
                    <a:lstStyle/>
                    <a:p>
                      <a:pPr>
                        <a:spcAft>
                          <a:spcPts val="0"/>
                        </a:spcAft>
                      </a:pPr>
                      <a:r>
                        <a:rPr lang="en-CA" sz="1800">
                          <a:effectLst/>
                        </a:rPr>
                        <a:t>CBI Personal</a:t>
                      </a:r>
                      <a:endParaRPr lang="en-US" sz="180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Correlation coefficient</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.492</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.432</a:t>
                      </a:r>
                      <a:endParaRPr lang="en-US" sz="1800" dirty="0">
                        <a:effectLst/>
                        <a:latin typeface="Calibri" charset="0"/>
                        <a:ea typeface="Times New Roman" charset="0"/>
                        <a:cs typeface="Times New Roman" charset="0"/>
                      </a:endParaRPr>
                    </a:p>
                  </a:txBody>
                  <a:tcPr marL="51435" marR="51435" marT="0" marB="0"/>
                </a:tc>
                <a:tc>
                  <a:txBody>
                    <a:bodyPr/>
                    <a:lstStyle/>
                    <a:p>
                      <a:pPr>
                        <a:spcAft>
                          <a:spcPts val="0"/>
                        </a:spcAft>
                      </a:pPr>
                      <a:r>
                        <a:rPr lang="en-CA" sz="1800" dirty="0">
                          <a:effectLst/>
                        </a:rPr>
                        <a:t>.490</a:t>
                      </a:r>
                      <a:endParaRPr lang="en-US" sz="1800" dirty="0">
                        <a:effectLst/>
                        <a:latin typeface="Calibri" charset="0"/>
                        <a:ea typeface="Times New Roman" charset="0"/>
                        <a:cs typeface="Times New Roman" charset="0"/>
                      </a:endParaRPr>
                    </a:p>
                  </a:txBody>
                  <a:tcPr marL="51435" marR="51435" marT="0" marB="0"/>
                </a:tc>
              </a:tr>
            </a:tbl>
          </a:graphicData>
        </a:graphic>
      </p:graphicFrame>
      <p:sp>
        <p:nvSpPr>
          <p:cNvPr id="5" name="Rectangle 1"/>
          <p:cNvSpPr>
            <a:spLocks noChangeArrowheads="1"/>
          </p:cNvSpPr>
          <p:nvPr/>
        </p:nvSpPr>
        <p:spPr bwMode="auto">
          <a:xfrm>
            <a:off x="331184" y="766971"/>
            <a:ext cx="1024671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dirty="0">
                <a:solidFill>
                  <a:prstClr val="white"/>
                </a:solidFill>
              </a:rPr>
              <a:t>C</a:t>
            </a:r>
            <a:r>
              <a:rPr lang="en-US" altLang="en-US" sz="2800" dirty="0" smtClean="0">
                <a:solidFill>
                  <a:prstClr val="white"/>
                </a:solidFill>
              </a:rPr>
              <a:t>orrelation </a:t>
            </a:r>
            <a:r>
              <a:rPr lang="en-US" altLang="en-US" sz="2800" dirty="0">
                <a:solidFill>
                  <a:prstClr val="white"/>
                </a:solidFill>
              </a:rPr>
              <a:t>between Copenhagen Burnout Inventory </a:t>
            </a:r>
            <a:r>
              <a:rPr lang="en-US" altLang="en-US" sz="2800" dirty="0" smtClean="0">
                <a:solidFill>
                  <a:prstClr val="white"/>
                </a:solidFill>
              </a:rPr>
              <a:t>and</a:t>
            </a:r>
          </a:p>
          <a:p>
            <a:pPr defTabSz="914400" eaLnBrk="0" fontAlgn="base" hangingPunct="0">
              <a:spcBef>
                <a:spcPct val="0"/>
              </a:spcBef>
              <a:spcAft>
                <a:spcPct val="0"/>
              </a:spcAft>
            </a:pPr>
            <a:r>
              <a:rPr lang="en-US" altLang="en-US" sz="2800" dirty="0" smtClean="0">
                <a:solidFill>
                  <a:prstClr val="white"/>
                </a:solidFill>
              </a:rPr>
              <a:t> </a:t>
            </a:r>
            <a:r>
              <a:rPr lang="en-US" altLang="en-US" sz="2800" dirty="0">
                <a:solidFill>
                  <a:prstClr val="white"/>
                </a:solidFill>
              </a:rPr>
              <a:t>Depression, Anxiety, and Stress </a:t>
            </a:r>
            <a:r>
              <a:rPr lang="en-US" altLang="en-US" sz="2800" dirty="0" smtClean="0">
                <a:solidFill>
                  <a:prstClr val="white"/>
                </a:solidFill>
              </a:rPr>
              <a:t>Scales (DASS-21)</a:t>
            </a:r>
            <a:endParaRPr lang="en-US" altLang="en-US" sz="2800" dirty="0">
              <a:solidFill>
                <a:prstClr val="white"/>
              </a:solidFill>
            </a:endParaRPr>
          </a:p>
          <a:p>
            <a:pPr defTabSz="914400" eaLnBrk="0" fontAlgn="base" hangingPunct="0">
              <a:spcBef>
                <a:spcPct val="0"/>
              </a:spcBef>
              <a:spcAft>
                <a:spcPct val="0"/>
              </a:spcAft>
            </a:pPr>
            <a:endParaRPr lang="en-US" altLang="en-US" dirty="0">
              <a:solidFill>
                <a:prstClr val="white"/>
              </a:solidFill>
              <a:latin typeface="Arial" charset="0"/>
            </a:endParaRPr>
          </a:p>
        </p:txBody>
      </p:sp>
    </p:spTree>
    <p:extLst>
      <p:ext uri="{BB962C8B-B14F-4D97-AF65-F5344CB8AC3E}">
        <p14:creationId xmlns:p14="http://schemas.microsoft.com/office/powerpoint/2010/main" val="511185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likely is it that you will still be working as a midwife in the future?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6899591"/>
              </p:ext>
            </p:extLst>
          </p:nvPr>
        </p:nvGraphicFramePr>
        <p:xfrm>
          <a:off x="866776" y="2603500"/>
          <a:ext cx="6618685" cy="341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2043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 am done, but hypothetically if the following were in place I might have stayed longer: (1) Better pay (2) more flexible model of </a:t>
            </a:r>
            <a:r>
              <a:rPr lang="en-US" dirty="0" err="1"/>
              <a:t>practise</a:t>
            </a:r>
            <a:r>
              <a:rPr lang="en-US" dirty="0"/>
              <a:t> (3) career ladder vs work till you drop (4) Opportunities for post graduate education (5) Model of Midwifery administration/ bureaucracy  that mirrors the stated values to the women in care back to the care providers  (i.e. respectful. women </a:t>
            </a:r>
            <a:r>
              <a:rPr lang="en-US" dirty="0" err="1"/>
              <a:t>centred</a:t>
            </a:r>
            <a:r>
              <a:rPr lang="en-US" dirty="0"/>
              <a:t>, empathetic </a:t>
            </a:r>
            <a:r>
              <a:rPr lang="en-US" dirty="0" err="1"/>
              <a:t>etc</a:t>
            </a:r>
            <a:r>
              <a:rPr lang="en-US" dirty="0"/>
              <a:t>) vs petty, controlling and </a:t>
            </a:r>
            <a:r>
              <a:rPr lang="en-US" dirty="0" smtClean="0"/>
              <a:t>over-regulated</a:t>
            </a:r>
            <a:r>
              <a:rPr lang="en-US" dirty="0"/>
              <a:t>) (6) Respect for the experience, maturity and perspectives that elder practitioners have to offer (7) Resistance to over medicalized model of care and more respect for traditional midwifery vales and skills (8) Examination of the culture of busy harried &amp; overworked midwives as a positive role model</a:t>
            </a:r>
          </a:p>
          <a:p>
            <a:endParaRPr lang="en-US" dirty="0"/>
          </a:p>
        </p:txBody>
      </p:sp>
    </p:spTree>
    <p:extLst>
      <p:ext uri="{BB962C8B-B14F-4D97-AF65-F5344CB8AC3E}">
        <p14:creationId xmlns:p14="http://schemas.microsoft.com/office/powerpoint/2010/main" val="1581359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2017-2018 Meeting Dates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56915285"/>
              </p:ext>
            </p:extLst>
          </p:nvPr>
        </p:nvGraphicFramePr>
        <p:xfrm>
          <a:off x="207963" y="2027238"/>
          <a:ext cx="8691562" cy="5053012"/>
        </p:xfrm>
        <a:graphic>
          <a:graphicData uri="http://schemas.openxmlformats.org/presentationml/2006/ole">
            <mc:AlternateContent xmlns:mc="http://schemas.openxmlformats.org/markup-compatibility/2006">
              <mc:Choice xmlns:v="urn:schemas-microsoft-com:vml" Requires="v">
                <p:oleObj spid="_x0000_s4099" name="Document" r:id="rId4" imgW="6313416" imgH="3664429" progId="Word.Document.12">
                  <p:embed/>
                </p:oleObj>
              </mc:Choice>
              <mc:Fallback>
                <p:oleObj name="Document" r:id="rId4" imgW="6313416" imgH="3664429" progId="Word.Document.12">
                  <p:embed/>
                  <p:pic>
                    <p:nvPicPr>
                      <p:cNvPr id="0" name=""/>
                      <p:cNvPicPr/>
                      <p:nvPr/>
                    </p:nvPicPr>
                    <p:blipFill>
                      <a:blip r:embed="rId5"/>
                      <a:stretch>
                        <a:fillRect/>
                      </a:stretch>
                    </p:blipFill>
                    <p:spPr>
                      <a:xfrm>
                        <a:off x="207963" y="2027238"/>
                        <a:ext cx="8691562" cy="5053012"/>
                      </a:xfrm>
                      <a:prstGeom prst="rect">
                        <a:avLst/>
                      </a:prstGeom>
                    </p:spPr>
                  </p:pic>
                </p:oleObj>
              </mc:Fallback>
            </mc:AlternateContent>
          </a:graphicData>
        </a:graphic>
      </p:graphicFrame>
    </p:spTree>
    <p:extLst>
      <p:ext uri="{BB962C8B-B14F-4D97-AF65-F5344CB8AC3E}">
        <p14:creationId xmlns:p14="http://schemas.microsoft.com/office/powerpoint/2010/main" val="1281833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20" y="4318003"/>
            <a:ext cx="7772400" cy="1450975"/>
          </a:xfrm>
        </p:spPr>
        <p:txBody>
          <a:bodyPr/>
          <a:lstStyle/>
          <a:p>
            <a:r>
              <a:rPr lang="en-US" dirty="0" smtClean="0"/>
              <a:t>Closing Comments</a:t>
            </a:r>
            <a:endParaRPr lang="en-US" dirty="0"/>
          </a:p>
        </p:txBody>
      </p:sp>
      <p:sp>
        <p:nvSpPr>
          <p:cNvPr id="3" name="Text Placeholder 2"/>
          <p:cNvSpPr>
            <a:spLocks noGrp="1"/>
          </p:cNvSpPr>
          <p:nvPr>
            <p:ph type="body" idx="1"/>
          </p:nvPr>
        </p:nvSpPr>
        <p:spPr>
          <a:xfrm>
            <a:off x="722320" y="2906720"/>
            <a:ext cx="7772400" cy="1055687"/>
          </a:xfrm>
        </p:spPr>
        <p:txBody>
          <a:bodyPr/>
          <a:lstStyle/>
          <a:p>
            <a:r>
              <a:rPr lang="en-US" dirty="0" smtClean="0"/>
              <a:t>Karen Gelb</a:t>
            </a:r>
            <a:endParaRPr lang="en-US" dirty="0"/>
          </a:p>
        </p:txBody>
      </p:sp>
    </p:spTree>
    <p:extLst>
      <p:ext uri="{BB962C8B-B14F-4D97-AF65-F5344CB8AC3E}">
        <p14:creationId xmlns:p14="http://schemas.microsoft.com/office/powerpoint/2010/main" val="111264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Anxiety &amp;/or depression </a:t>
            </a:r>
            <a:r>
              <a:rPr lang="en-US" b="1" dirty="0" smtClean="0"/>
              <a:t>during</a:t>
            </a:r>
            <a:r>
              <a:rPr lang="en-US" dirty="0" smtClean="0"/>
              <a:t> pregnancy</a:t>
            </a:r>
            <a:endParaRPr lang="en-US" dirty="0"/>
          </a:p>
        </p:txBody>
      </p:sp>
      <p:sp>
        <p:nvSpPr>
          <p:cNvPr id="3" name="Content Placeholder 2"/>
          <p:cNvSpPr>
            <a:spLocks noGrp="1"/>
          </p:cNvSpPr>
          <p:nvPr>
            <p:ph idx="1"/>
          </p:nvPr>
        </p:nvSpPr>
        <p:spPr/>
        <p:txBody>
          <a:bodyPr>
            <a:normAutofit/>
          </a:bodyPr>
          <a:lstStyle/>
          <a:p>
            <a:r>
              <a:rPr lang="en-CA" dirty="0" smtClean="0"/>
              <a:t>~ 1/3 women </a:t>
            </a:r>
            <a:r>
              <a:rPr lang="en-CA" dirty="0"/>
              <a:t>may experience anxiety symptoms during pregnancy (</a:t>
            </a:r>
            <a:r>
              <a:rPr lang="en-CA" dirty="0" err="1"/>
              <a:t>Bayrampour</a:t>
            </a:r>
            <a:r>
              <a:rPr lang="en-CA" dirty="0"/>
              <a:t>, McDonald, &amp; Tough, 2015) </a:t>
            </a:r>
          </a:p>
          <a:p>
            <a:r>
              <a:rPr lang="en-CA" dirty="0" smtClean="0"/>
              <a:t>10</a:t>
            </a:r>
            <a:r>
              <a:rPr lang="en-CA" dirty="0"/>
              <a:t>% of Canadian women experience depression during pregnancy (Public Health Agency of Canada, 2012) </a:t>
            </a:r>
            <a:endParaRPr lang="en-CA" dirty="0" smtClean="0"/>
          </a:p>
          <a:p>
            <a:r>
              <a:rPr lang="en-CA" dirty="0"/>
              <a:t>less than 15% of women experiencing anxiety or </a:t>
            </a:r>
            <a:r>
              <a:rPr lang="en-CA" dirty="0" smtClean="0"/>
              <a:t>depression </a:t>
            </a:r>
            <a:r>
              <a:rPr lang="en-CA" dirty="0"/>
              <a:t>receive needed mental healthcare [Kingston, D., </a:t>
            </a:r>
            <a:r>
              <a:rPr lang="en-CA"/>
              <a:t>et </a:t>
            </a:r>
            <a:r>
              <a:rPr lang="en-CA" smtClean="0"/>
              <a:t>al, 2014]</a:t>
            </a:r>
            <a:endParaRPr lang="en-US" dirty="0"/>
          </a:p>
        </p:txBody>
      </p:sp>
    </p:spTree>
    <p:extLst>
      <p:ext uri="{BB962C8B-B14F-4D97-AF65-F5344CB8AC3E}">
        <p14:creationId xmlns:p14="http://schemas.microsoft.com/office/powerpoint/2010/main" val="197652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08125"/>
            <a:ext cx="7200897" cy="977900"/>
          </a:xfrm>
        </p:spPr>
        <p:txBody>
          <a:bodyPr/>
          <a:lstStyle/>
          <a:p>
            <a:r>
              <a:rPr lang="en-US" dirty="0" smtClean="0"/>
              <a:t>Your role</a:t>
            </a:r>
            <a:endParaRPr lang="en-US" dirty="0"/>
          </a:p>
        </p:txBody>
      </p:sp>
      <p:sp>
        <p:nvSpPr>
          <p:cNvPr id="3" name="Content Placeholder 2"/>
          <p:cNvSpPr>
            <a:spLocks noGrp="1"/>
          </p:cNvSpPr>
          <p:nvPr>
            <p:ph idx="1"/>
          </p:nvPr>
        </p:nvSpPr>
        <p:spPr>
          <a:xfrm>
            <a:off x="4171948" y="2667793"/>
            <a:ext cx="4000500" cy="2850755"/>
          </a:xfrm>
        </p:spPr>
        <p:txBody>
          <a:bodyPr>
            <a:normAutofit fontScale="85000" lnSpcReduction="10000"/>
          </a:bodyPr>
          <a:lstStyle/>
          <a:p>
            <a:pPr marL="0" indent="0" algn="ctr">
              <a:buNone/>
            </a:pPr>
            <a:r>
              <a:rPr lang="en-CA" u="sng" dirty="0"/>
              <a:t>MCPs </a:t>
            </a:r>
            <a:r>
              <a:rPr lang="en-CA" u="sng" dirty="0" smtClean="0"/>
              <a:t>are:</a:t>
            </a:r>
          </a:p>
          <a:p>
            <a:r>
              <a:rPr lang="en-CA" dirty="0" smtClean="0"/>
              <a:t>on </a:t>
            </a:r>
            <a:r>
              <a:rPr lang="en-CA" dirty="0"/>
              <a:t>the frontlines of </a:t>
            </a:r>
            <a:r>
              <a:rPr lang="en-CA" dirty="0" smtClean="0"/>
              <a:t>care; </a:t>
            </a:r>
          </a:p>
          <a:p>
            <a:r>
              <a:rPr lang="en-CA" dirty="0" smtClean="0"/>
              <a:t>the </a:t>
            </a:r>
            <a:r>
              <a:rPr lang="en-CA" dirty="0"/>
              <a:t>most frequent point of contact with the healthcare system for expectant </a:t>
            </a:r>
            <a:r>
              <a:rPr lang="en-CA" dirty="0" smtClean="0"/>
              <a:t>mothers;</a:t>
            </a:r>
          </a:p>
          <a:p>
            <a:r>
              <a:rPr lang="en-CA" dirty="0" smtClean="0"/>
              <a:t> experts </a:t>
            </a:r>
            <a:r>
              <a:rPr lang="en-CA" dirty="0"/>
              <a:t>in their knowledge needs and implementation </a:t>
            </a:r>
            <a:r>
              <a:rPr lang="en-CA" dirty="0" smtClean="0"/>
              <a:t>contexts;</a:t>
            </a:r>
          </a:p>
          <a:p>
            <a:r>
              <a:rPr lang="en-CA" dirty="0" smtClean="0"/>
              <a:t>in </a:t>
            </a:r>
            <a:r>
              <a:rPr lang="en-CA" dirty="0"/>
              <a:t>the unique position to leverage their expertise to raise awareness and generate change to better support Canadian maternal health outcomes, and the efficiency and comprehensiveness of maternal care/service provision</a:t>
            </a:r>
            <a:r>
              <a:rPr lang="en-CA" dirty="0" smtClean="0"/>
              <a:t>.</a:t>
            </a:r>
            <a:endParaRPr lang="en-US" dirty="0"/>
          </a:p>
        </p:txBody>
      </p:sp>
      <p:sp>
        <p:nvSpPr>
          <p:cNvPr id="5" name="Content Placeholder 2"/>
          <p:cNvSpPr txBox="1">
            <a:spLocks/>
          </p:cNvSpPr>
          <p:nvPr/>
        </p:nvSpPr>
        <p:spPr>
          <a:xfrm>
            <a:off x="971551" y="3203575"/>
            <a:ext cx="3046809" cy="1875632"/>
          </a:xfrm>
          <a:prstGeom prst="rect">
            <a:avLst/>
          </a:prstGeom>
        </p:spPr>
        <p:txBody>
          <a:bodyPr vert="horz" lIns="68580" tIns="34290" rIns="68580" bIns="3429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Clr>
                <a:srgbClr val="83992A"/>
              </a:buClr>
              <a:buNone/>
            </a:pPr>
            <a:r>
              <a:rPr lang="en-CA" sz="1800" dirty="0">
                <a:solidFill>
                  <a:prstClr val="black">
                    <a:lumMod val="85000"/>
                    <a:lumOff val="15000"/>
                  </a:prstClr>
                </a:solidFill>
              </a:rPr>
              <a:t>The </a:t>
            </a:r>
            <a:r>
              <a:rPr lang="en-CA" sz="1800" b="1" u="sng" dirty="0">
                <a:solidFill>
                  <a:prstClr val="black">
                    <a:lumMod val="85000"/>
                    <a:lumOff val="15000"/>
                  </a:prstClr>
                </a:solidFill>
              </a:rPr>
              <a:t>goal </a:t>
            </a:r>
            <a:r>
              <a:rPr lang="en-CA" sz="1800" dirty="0">
                <a:solidFill>
                  <a:prstClr val="black">
                    <a:lumMod val="85000"/>
                    <a:lumOff val="15000"/>
                  </a:prstClr>
                </a:solidFill>
              </a:rPr>
              <a:t>of this project is: </a:t>
            </a:r>
          </a:p>
          <a:p>
            <a:pPr>
              <a:buClr>
                <a:srgbClr val="83992A"/>
              </a:buClr>
            </a:pPr>
            <a:r>
              <a:rPr lang="en-CA" sz="1800" dirty="0">
                <a:solidFill>
                  <a:prstClr val="black">
                    <a:lumMod val="85000"/>
                    <a:lumOff val="15000"/>
                  </a:prstClr>
                </a:solidFill>
              </a:rPr>
              <a:t>to garner a deeper understanding of the challenges and complexities in addressing anxiety and depression during pregnancy from MCP perspectives. </a:t>
            </a:r>
            <a:endParaRPr lang="en-US" sz="1800" dirty="0">
              <a:solidFill>
                <a:prstClr val="black">
                  <a:lumMod val="85000"/>
                  <a:lumOff val="15000"/>
                </a:prstClr>
              </a:solidFill>
            </a:endParaRPr>
          </a:p>
        </p:txBody>
      </p:sp>
    </p:spTree>
    <p:extLst>
      <p:ext uri="{BB962C8B-B14F-4D97-AF65-F5344CB8AC3E}">
        <p14:creationId xmlns:p14="http://schemas.microsoft.com/office/powerpoint/2010/main" val="92027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a:t>
            </a:r>
            <a:endParaRPr lang="en-US" dirty="0"/>
          </a:p>
        </p:txBody>
      </p:sp>
      <p:sp>
        <p:nvSpPr>
          <p:cNvPr id="3" name="Content Placeholder 2"/>
          <p:cNvSpPr>
            <a:spLocks noGrp="1"/>
          </p:cNvSpPr>
          <p:nvPr>
            <p:ph idx="1"/>
          </p:nvPr>
        </p:nvSpPr>
        <p:spPr/>
        <p:txBody>
          <a:bodyPr/>
          <a:lstStyle/>
          <a:p>
            <a:pPr marL="0" indent="0" algn="ctr" defTabSz="685800">
              <a:spcBef>
                <a:spcPts val="0"/>
              </a:spcBef>
              <a:spcAft>
                <a:spcPts val="0"/>
              </a:spcAft>
              <a:buClrTx/>
              <a:buSzTx/>
              <a:buNone/>
              <a:defRPr/>
            </a:pPr>
            <a:r>
              <a:rPr lang="en-US" dirty="0" smtClean="0"/>
              <a:t>Email Julia to set up an interview:</a:t>
            </a:r>
          </a:p>
          <a:p>
            <a:pPr marL="0" indent="0" algn="ctr" defTabSz="685800">
              <a:spcBef>
                <a:spcPts val="0"/>
              </a:spcBef>
              <a:spcAft>
                <a:spcPts val="0"/>
              </a:spcAft>
              <a:buClrTx/>
              <a:buSzTx/>
              <a:buNone/>
              <a:defRPr/>
            </a:pPr>
            <a:endParaRPr lang="en-US" dirty="0"/>
          </a:p>
          <a:p>
            <a:pPr marL="0" indent="0" algn="ctr" defTabSz="685800">
              <a:spcBef>
                <a:spcPts val="0"/>
              </a:spcBef>
              <a:spcAft>
                <a:spcPts val="0"/>
              </a:spcAft>
              <a:buClrTx/>
              <a:buSzTx/>
              <a:buNone/>
              <a:defRPr/>
            </a:pPr>
            <a:r>
              <a:rPr lang="en-US" dirty="0" smtClean="0">
                <a:hlinkClick r:id="rId2"/>
              </a:rPr>
              <a:t>j.s.parrilla@alumni.ubc.ca</a:t>
            </a:r>
            <a:endParaRPr lang="en-US" dirty="0" smtClean="0"/>
          </a:p>
          <a:p>
            <a:pPr marL="0" indent="0" algn="ctr" defTabSz="685800">
              <a:spcBef>
                <a:spcPts val="0"/>
              </a:spcBef>
              <a:spcAft>
                <a:spcPts val="0"/>
              </a:spcAft>
              <a:buClrTx/>
              <a:buSzTx/>
              <a:buNone/>
              <a:defRPr/>
            </a:pPr>
            <a:endParaRPr lang="en-US" dirty="0"/>
          </a:p>
          <a:p>
            <a:pPr marL="0" indent="0" algn="ctr" defTabSz="685800">
              <a:spcBef>
                <a:spcPts val="0"/>
              </a:spcBef>
              <a:spcAft>
                <a:spcPts val="0"/>
              </a:spcAft>
              <a:buClrTx/>
              <a:buSzTx/>
              <a:buNone/>
              <a:defRPr/>
            </a:pPr>
            <a:r>
              <a:rPr lang="en-US" dirty="0" smtClean="0"/>
              <a:t>Or call:</a:t>
            </a:r>
          </a:p>
          <a:p>
            <a:pPr marL="0" indent="0" algn="ctr" defTabSz="685800">
              <a:spcBef>
                <a:spcPts val="0"/>
              </a:spcBef>
              <a:spcAft>
                <a:spcPts val="0"/>
              </a:spcAft>
              <a:buClrTx/>
              <a:buSzTx/>
              <a:buNone/>
              <a:defRPr/>
            </a:pPr>
            <a:endParaRPr lang="en-US" dirty="0"/>
          </a:p>
          <a:p>
            <a:pPr marL="0" indent="0" algn="ctr" defTabSz="685800">
              <a:spcBef>
                <a:spcPts val="0"/>
              </a:spcBef>
              <a:spcAft>
                <a:spcPts val="0"/>
              </a:spcAft>
              <a:buClrTx/>
              <a:buSzTx/>
              <a:buNone/>
              <a:defRPr/>
            </a:pPr>
            <a:r>
              <a:rPr lang="en-US" dirty="0" smtClean="0"/>
              <a:t>604-440-9904</a:t>
            </a:r>
            <a:endParaRPr lang="en-US" dirty="0"/>
          </a:p>
        </p:txBody>
      </p:sp>
      <p:sp>
        <p:nvSpPr>
          <p:cNvPr id="4" name="Title 1"/>
          <p:cNvSpPr txBox="1">
            <a:spLocks/>
          </p:cNvSpPr>
          <p:nvPr/>
        </p:nvSpPr>
        <p:spPr>
          <a:xfrm>
            <a:off x="971551" y="4693048"/>
            <a:ext cx="7200897" cy="977900"/>
          </a:xfrm>
          <a:prstGeom prst="rect">
            <a:avLst/>
          </a:prstGeom>
          <a:effectLst/>
        </p:spPr>
        <p:txBody>
          <a:bodyPr vert="horz" lIns="68580" tIns="34290" rIns="68580" bIns="3429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a:solidFill>
                  <a:prstClr val="black">
                    <a:lumMod val="85000"/>
                    <a:lumOff val="15000"/>
                  </a:prstClr>
                </a:solidFill>
              </a:rPr>
              <a:t>Thank you!</a:t>
            </a:r>
            <a:endParaRPr lang="en-US" sz="3300" dirty="0">
              <a:solidFill>
                <a:prstClr val="black">
                  <a:lumMod val="85000"/>
                  <a:lumOff val="15000"/>
                </a:prstClr>
              </a:solidFill>
            </a:endParaRPr>
          </a:p>
        </p:txBody>
      </p:sp>
    </p:spTree>
    <p:extLst>
      <p:ext uri="{BB962C8B-B14F-4D97-AF65-F5344CB8AC3E}">
        <p14:creationId xmlns:p14="http://schemas.microsoft.com/office/powerpoint/2010/main" val="122555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sz="1500" dirty="0"/>
              <a:t/>
            </a:r>
            <a:br>
              <a:rPr lang="en-CA" sz="1500" dirty="0"/>
            </a:br>
            <a:r>
              <a:rPr lang="en-CA" dirty="0"/>
              <a:t/>
            </a:r>
            <a:br>
              <a:rPr lang="en-CA" dirty="0"/>
            </a:br>
            <a:r>
              <a:rPr lang="en-CA" sz="1800" b="1" baseline="30000" dirty="0"/>
              <a:t>“How Does It Feel?  </a:t>
            </a:r>
            <a:r>
              <a:rPr lang="en-CA" sz="1800" dirty="0"/>
              <a:t/>
            </a:r>
            <a:br>
              <a:rPr lang="en-CA" sz="1800" dirty="0"/>
            </a:br>
            <a:r>
              <a:rPr lang="en-CA" sz="1800" b="1" baseline="30000" dirty="0"/>
              <a:t>A narrative inquiry regarding Northern British Columbia Women’s experiences of the </a:t>
            </a:r>
            <a:r>
              <a:rPr lang="en-CA" sz="1800" dirty="0"/>
              <a:t/>
            </a:r>
            <a:br>
              <a:rPr lang="en-CA" sz="1800" dirty="0"/>
            </a:br>
            <a:r>
              <a:rPr lang="en-CA" sz="1800" b="1" baseline="30000" dirty="0"/>
              <a:t>emotional and physical interactions between themselves and their clinical caregivers,</a:t>
            </a:r>
            <a:r>
              <a:rPr lang="en-CA" sz="1800" dirty="0"/>
              <a:t/>
            </a:r>
            <a:br>
              <a:rPr lang="en-CA" sz="1800" dirty="0"/>
            </a:br>
            <a:r>
              <a:rPr lang="en-CA" sz="1800" b="1" baseline="30000" dirty="0"/>
              <a:t> during pregnancy, labour, delivery and the post-partum</a:t>
            </a:r>
            <a:r>
              <a:rPr lang="en-CA" dirty="0"/>
              <a:t/>
            </a:r>
            <a:br>
              <a:rPr lang="en-CA" dirty="0"/>
            </a:br>
            <a:r>
              <a:rPr lang="en-CA" baseline="30000" dirty="0"/>
              <a:t> </a:t>
            </a:r>
            <a:endParaRPr lang="en-CA" dirty="0"/>
          </a:p>
        </p:txBody>
      </p:sp>
      <p:sp>
        <p:nvSpPr>
          <p:cNvPr id="3" name="Subtitle 2"/>
          <p:cNvSpPr>
            <a:spLocks noGrp="1"/>
          </p:cNvSpPr>
          <p:nvPr>
            <p:ph type="subTitle" idx="1"/>
          </p:nvPr>
        </p:nvSpPr>
        <p:spPr/>
        <p:txBody>
          <a:bodyPr/>
          <a:lstStyle/>
          <a:p>
            <a:pPr algn="ctr"/>
            <a:r>
              <a:rPr lang="en-CA" b="1" baseline="30000" dirty="0"/>
              <a:t>A Qualitative Narrative Inquiry – Thesis Proposal – April 2017</a:t>
            </a:r>
            <a:r>
              <a:rPr lang="en-CA" b="1" dirty="0"/>
              <a:t/>
            </a:r>
            <a:br>
              <a:rPr lang="en-CA" b="1" dirty="0"/>
            </a:br>
            <a:r>
              <a:rPr lang="en-CA" b="1" baseline="30000" dirty="0"/>
              <a:t>Sarah Hilbert-West BSc Midwifery (UBC 2010), Med Counselling Candidate (UNBC)</a:t>
            </a:r>
            <a:endParaRPr lang="en-CA" b="1" dirty="0"/>
          </a:p>
        </p:txBody>
      </p:sp>
    </p:spTree>
    <p:extLst>
      <p:ext uri="{BB962C8B-B14F-4D97-AF65-F5344CB8AC3E}">
        <p14:creationId xmlns:p14="http://schemas.microsoft.com/office/powerpoint/2010/main" val="399515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Overview</a:t>
            </a:r>
          </a:p>
        </p:txBody>
      </p:sp>
      <p:sp>
        <p:nvSpPr>
          <p:cNvPr id="3" name="Content Placeholder 2"/>
          <p:cNvSpPr>
            <a:spLocks noGrp="1"/>
          </p:cNvSpPr>
          <p:nvPr>
            <p:ph idx="1"/>
          </p:nvPr>
        </p:nvSpPr>
        <p:spPr>
          <a:xfrm>
            <a:off x="827484" y="2396939"/>
            <a:ext cx="6709906" cy="3146611"/>
          </a:xfrm>
        </p:spPr>
        <p:txBody>
          <a:bodyPr>
            <a:normAutofit/>
          </a:bodyPr>
          <a:lstStyle/>
          <a:p>
            <a:pPr>
              <a:lnSpc>
                <a:spcPct val="200000"/>
              </a:lnSpc>
            </a:pPr>
            <a:r>
              <a:rPr lang="en-CA" sz="1800" baseline="30000" dirty="0">
                <a:latin typeface="+mn-lt"/>
              </a:rPr>
              <a:t>Every day, women delivering babies experience a litany of talk and touch from clinical caregivers as they proceed through their labour and delivery or operative birth.  Although many births go very well and many of these women have a joyous, empowering experience, during these interactions, some of the women may feel like their voices were not heard or respected, like they were misled or spoken to harshly or unfairly, like they or their baby were at risk, or subject to painful touch or discomfort. </a:t>
            </a:r>
            <a:endParaRPr lang="en-CA" sz="1800" dirty="0">
              <a:latin typeface="+mn-lt"/>
            </a:endParaRPr>
          </a:p>
        </p:txBody>
      </p:sp>
    </p:spTree>
    <p:extLst>
      <p:ext uri="{BB962C8B-B14F-4D97-AF65-F5344CB8AC3E}">
        <p14:creationId xmlns:p14="http://schemas.microsoft.com/office/powerpoint/2010/main" val="664244411"/>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BC MidNet Launch ">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C MidNet Launch ">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2_BC MidNet Launch ">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609</TotalTime>
  <Words>3151</Words>
  <Application>Microsoft Office PowerPoint</Application>
  <PresentationFormat>On-screen Show (4:3)</PresentationFormat>
  <Paragraphs>391</Paragraphs>
  <Slides>44</Slides>
  <Notes>9</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44</vt:i4>
      </vt:variant>
    </vt:vector>
  </HeadingPairs>
  <TitlesOfParts>
    <vt:vector size="57" baseType="lpstr">
      <vt:lpstr>Arial</vt:lpstr>
      <vt:lpstr>Calibri</vt:lpstr>
      <vt:lpstr>Century Gothic</vt:lpstr>
      <vt:lpstr>Garamond</vt:lpstr>
      <vt:lpstr>Times New Roman</vt:lpstr>
      <vt:lpstr>Wingdings 3</vt:lpstr>
      <vt:lpstr>BC MidNet Launch </vt:lpstr>
      <vt:lpstr>1_BC MidNet Launch </vt:lpstr>
      <vt:lpstr>Organic</vt:lpstr>
      <vt:lpstr>Ion Boardroom</vt:lpstr>
      <vt:lpstr>2_BC MidNet Launch </vt:lpstr>
      <vt:lpstr>Ion</vt:lpstr>
      <vt:lpstr>Document</vt:lpstr>
      <vt:lpstr>Meeting </vt:lpstr>
      <vt:lpstr>Agenda Welcome and Update</vt:lpstr>
      <vt:lpstr>Agenda </vt:lpstr>
      <vt:lpstr>“Addressing anxiety &amp; depression during pregnancy: Maternity Care Provider perspectives”</vt:lpstr>
      <vt:lpstr>Anxiety &amp;/or depression during pregnancy</vt:lpstr>
      <vt:lpstr>Your role</vt:lpstr>
      <vt:lpstr>Interested?</vt:lpstr>
      <vt:lpstr>  “How Does It Feel?   A narrative inquiry regarding Northern British Columbia Women’s experiences of the  emotional and physical interactions between themselves and their clinical caregivers,  during pregnancy, labour, delivery and the post-partum  </vt:lpstr>
      <vt:lpstr>Overview</vt:lpstr>
      <vt:lpstr>Purpose of the Study and the Research Question</vt:lpstr>
      <vt:lpstr>Background of the Study   </vt:lpstr>
      <vt:lpstr>Overview of the Proposal</vt:lpstr>
      <vt:lpstr>Outcome</vt:lpstr>
      <vt:lpstr>Methodology</vt:lpstr>
      <vt:lpstr>Confidentiality and Anonymity </vt:lpstr>
      <vt:lpstr>Vulnerable Populations </vt:lpstr>
      <vt:lpstr>Validity </vt:lpstr>
      <vt:lpstr>Occupational stress and intentions to leave the profession among BC midwives </vt:lpstr>
      <vt:lpstr>Why is it important to study occupational stress among healthcare providers ? </vt:lpstr>
      <vt:lpstr>Background</vt:lpstr>
      <vt:lpstr>WHELM team meeting at ICM</vt:lpstr>
      <vt:lpstr>Sample</vt:lpstr>
      <vt:lpstr>Characteristics of participating BC midwives in active practice (n = 127)</vt:lpstr>
      <vt:lpstr>Case load and characteristics of clients</vt:lpstr>
      <vt:lpstr>Over the last 12 months have you considered leaving the midwifery profession? (n=120)</vt:lpstr>
      <vt:lpstr>Reasons for wanting to leave, rank-ordered (n=86)</vt:lpstr>
      <vt:lpstr>Reasons for wanting to leave, rank-ordered (n=86)</vt:lpstr>
      <vt:lpstr>Reasons that were reported by &lt; 10% of midwives</vt:lpstr>
      <vt:lpstr>Reasons for wanting to leave (n=86)</vt:lpstr>
      <vt:lpstr>What factors contributed to your decision to stop practicing midwifery ? (n=23)</vt:lpstr>
      <vt:lpstr>Did any other factors contribute to your decision? Please explain</vt:lpstr>
      <vt:lpstr>What factors and supports would need to be put in place for you to consider returning to active practice?</vt:lpstr>
      <vt:lpstr>Are you always able to take your planned days off? (n=126)</vt:lpstr>
      <vt:lpstr>Days off</vt:lpstr>
      <vt:lpstr>Over the past 12 months, which work related stressors did you experience? Please only check the response if you experienced stress as a result. </vt:lpstr>
      <vt:lpstr>30.0 % reported other stressors, e.g.:</vt:lpstr>
      <vt:lpstr>Copenhagen Burnout Inventory </vt:lpstr>
      <vt:lpstr>Description of scales included in survey</vt:lpstr>
      <vt:lpstr>PowerPoint Presentation</vt:lpstr>
      <vt:lpstr>PowerPoint Presentation</vt:lpstr>
      <vt:lpstr>How likely is it that you will still be working as a midwife in the future? </vt:lpstr>
      <vt:lpstr>Final words</vt:lpstr>
      <vt:lpstr>2017-2018 Meeting Dates</vt:lpstr>
      <vt:lpstr>Closing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Butler</dc:creator>
  <cp:lastModifiedBy>Tracey Mason</cp:lastModifiedBy>
  <cp:revision>96</cp:revision>
  <dcterms:created xsi:type="dcterms:W3CDTF">2015-10-22T21:13:54Z</dcterms:created>
  <dcterms:modified xsi:type="dcterms:W3CDTF">2017-10-05T18:06:26Z</dcterms:modified>
</cp:coreProperties>
</file>