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716" r:id="rId3"/>
    <p:sldMasterId id="2147483740" r:id="rId4"/>
  </p:sldMasterIdLst>
  <p:notesMasterIdLst>
    <p:notesMasterId r:id="rId31"/>
  </p:notesMasterIdLst>
  <p:sldIdLst>
    <p:sldId id="256" r:id="rId5"/>
    <p:sldId id="258" r:id="rId6"/>
    <p:sldId id="27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3" r:id="rId20"/>
    <p:sldId id="334" r:id="rId21"/>
    <p:sldId id="335" r:id="rId22"/>
    <p:sldId id="336" r:id="rId23"/>
    <p:sldId id="337" r:id="rId24"/>
    <p:sldId id="338" r:id="rId25"/>
    <p:sldId id="339" r:id="rId26"/>
    <p:sldId id="340" r:id="rId27"/>
    <p:sldId id="341" r:id="rId28"/>
    <p:sldId id="342" r:id="rId29"/>
    <p:sldId id="29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A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32" autoAdjust="0"/>
    <p:restoredTop sz="94660"/>
  </p:normalViewPr>
  <p:slideViewPr>
    <p:cSldViewPr snapToGrid="0" snapToObjects="1">
      <p:cViewPr>
        <p:scale>
          <a:sx n="118" d="100"/>
          <a:sy n="118" d="100"/>
        </p:scale>
        <p:origin x="-1434" y="-24"/>
      </p:cViewPr>
      <p:guideLst>
        <p:guide orient="horz" pos="2160"/>
        <p:guide pos="2880"/>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B3291D-927D-AF4F-84C4-DD93D97D65BB}" type="datetimeFigureOut">
              <a:rPr lang="en-US" smtClean="0"/>
              <a:t>5/4/2017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58D78-35EE-564D-8E3F-6E25F2841D1D}" type="slidenum">
              <a:rPr lang="en-US" smtClean="0"/>
              <a:t>‹#›</a:t>
            </a:fld>
            <a:endParaRPr lang="en-US"/>
          </a:p>
        </p:txBody>
      </p:sp>
    </p:spTree>
    <p:extLst>
      <p:ext uri="{BB962C8B-B14F-4D97-AF65-F5344CB8AC3E}">
        <p14:creationId xmlns:p14="http://schemas.microsoft.com/office/powerpoint/2010/main" val="1979567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58D78-35EE-564D-8E3F-6E25F2841D1D}" type="slidenum">
              <a:rPr lang="en-US" smtClean="0"/>
              <a:t>1</a:t>
            </a:fld>
            <a:endParaRPr lang="en-US"/>
          </a:p>
        </p:txBody>
      </p:sp>
    </p:spTree>
    <p:extLst>
      <p:ext uri="{BB962C8B-B14F-4D97-AF65-F5344CB8AC3E}">
        <p14:creationId xmlns:p14="http://schemas.microsoft.com/office/powerpoint/2010/main" val="3590730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dirty="0" smtClean="0"/>
              <a:t>Pregnancy specific anxiety </a:t>
            </a:r>
            <a:r>
              <a:rPr lang="en-US" sz="1200" dirty="0" smtClean="0"/>
              <a:t>is defined as nervousness and fear about the baby’s health, the mother’s health and appearance, experience with the health care system, social and financial issues in the context of pregnancy, childbirth, and parenting that are accompanied by excessive worry and somatic symptoms.</a:t>
            </a:r>
          </a:p>
          <a:p>
            <a:r>
              <a:rPr lang="en-US" sz="1200" dirty="0" smtClean="0"/>
              <a:t>Pregnancy specific anxiety </a:t>
            </a:r>
            <a:r>
              <a:rPr lang="en-US" sz="1200" b="1" dirty="0" smtClean="0"/>
              <a:t>may</a:t>
            </a:r>
            <a:r>
              <a:rPr lang="en-US" sz="1200" dirty="0" smtClean="0"/>
              <a:t> also be associated with maladaptive </a:t>
            </a:r>
            <a:r>
              <a:rPr lang="en-US" sz="1200" dirty="0" err="1" smtClean="0"/>
              <a:t>behaviour</a:t>
            </a:r>
            <a:r>
              <a:rPr lang="en-US" sz="1200" dirty="0" smtClean="0"/>
              <a:t> such as excessive reassurance seeking and avoiding </a:t>
            </a:r>
            <a:r>
              <a:rPr lang="en-US" sz="1200" dirty="0" err="1" smtClean="0"/>
              <a:t>behaviours</a:t>
            </a:r>
            <a:r>
              <a:rPr lang="en-US" sz="1200" dirty="0" smtClean="0"/>
              <a:t> </a:t>
            </a:r>
          </a:p>
          <a:p>
            <a:endParaRPr lang="en-US" sz="1200" dirty="0"/>
          </a:p>
        </p:txBody>
      </p:sp>
      <p:sp>
        <p:nvSpPr>
          <p:cNvPr id="4" name="Slide Number Placeholder 3"/>
          <p:cNvSpPr>
            <a:spLocks noGrp="1"/>
          </p:cNvSpPr>
          <p:nvPr>
            <p:ph type="sldNum" sz="quarter" idx="10"/>
          </p:nvPr>
        </p:nvSpPr>
        <p:spPr/>
        <p:txBody>
          <a:bodyPr/>
          <a:lstStyle/>
          <a:p>
            <a:fld id="{5955FDA5-14E6-4B03-873A-8E07B6CFD01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1052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3600" dirty="0" smtClean="0">
                <a:solidFill>
                  <a:srgbClr val="FFFFFF"/>
                </a:solidFill>
                <a:latin typeface="Calibri" pitchFamily="34" charset="0"/>
              </a:rPr>
              <a:t>Three six-item forms of the State Anxiety Inventory scale have been constructed. </a:t>
            </a:r>
            <a:endParaRPr lang="en-US" sz="3600"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5955FDA5-14E6-4B03-873A-8E07B6CFD01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121652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a 2015 systematic review of current specific scales, </a:t>
            </a:r>
            <a:r>
              <a:rPr lang="en-US" sz="1200" dirty="0" err="1" smtClean="0"/>
              <a:t>Brunton</a:t>
            </a:r>
            <a:r>
              <a:rPr lang="en-US" sz="1200" dirty="0" smtClean="0"/>
              <a:t> et al. noted that </a:t>
            </a:r>
            <a:r>
              <a:rPr lang="en-US" sz="1200" dirty="0" err="1" smtClean="0"/>
              <a:t>PrA</a:t>
            </a:r>
            <a:r>
              <a:rPr lang="en-US" sz="1200" dirty="0" smtClean="0"/>
              <a:t> has been examined using too few items or as part of the broader construct of prenatal stress. They concluded that the current scales lack sufficient scope and depth to measure </a:t>
            </a:r>
            <a:r>
              <a:rPr lang="en-US" sz="1200" dirty="0" err="1" smtClean="0"/>
              <a:t>PrA</a:t>
            </a:r>
            <a:r>
              <a:rPr lang="en-US" sz="1200" dirty="0" smtClean="0"/>
              <a:t> (25). The reviewers restated the need for a well-developed scale with a rigorous theoretical and psychometric basis for the assessment of </a:t>
            </a:r>
            <a:r>
              <a:rPr lang="en-US" sz="1200" dirty="0" err="1" smtClean="0"/>
              <a:t>PrA</a:t>
            </a:r>
            <a:r>
              <a:rPr lang="en-US" sz="1200" dirty="0" smtClean="0"/>
              <a:t>, a need that has also been identified by other experts in the field (13, 24, 25). </a:t>
            </a:r>
          </a:p>
          <a:p>
            <a:endParaRPr lang="en-US" dirty="0" smtClean="0"/>
          </a:p>
        </p:txBody>
      </p:sp>
      <p:sp>
        <p:nvSpPr>
          <p:cNvPr id="4" name="Slide Number Placeholder 3"/>
          <p:cNvSpPr>
            <a:spLocks noGrp="1"/>
          </p:cNvSpPr>
          <p:nvPr>
            <p:ph type="sldNum" sz="quarter" idx="10"/>
          </p:nvPr>
        </p:nvSpPr>
        <p:spPr/>
        <p:txBody>
          <a:bodyPr/>
          <a:lstStyle/>
          <a:p>
            <a:fld id="{5955FDA5-14E6-4B03-873A-8E07B6CFD01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4598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Less frequently reported.. not very clear</a:t>
            </a:r>
            <a:endParaRPr lang="en-US" dirty="0"/>
          </a:p>
        </p:txBody>
      </p:sp>
      <p:sp>
        <p:nvSpPr>
          <p:cNvPr id="4" name="Slide Number Placeholder 3"/>
          <p:cNvSpPr>
            <a:spLocks noGrp="1"/>
          </p:cNvSpPr>
          <p:nvPr>
            <p:ph type="sldNum" sz="quarter" idx="10"/>
          </p:nvPr>
        </p:nvSpPr>
        <p:spPr/>
        <p:txBody>
          <a:bodyPr/>
          <a:lstStyle/>
          <a:p>
            <a:fld id="{1433A24C-BB5B-1D45-8944-C9E6F18ABFE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46413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8"/>
            <a:ext cx="7772400" cy="1470025"/>
          </a:xfrm>
        </p:spPr>
        <p:txBody>
          <a:bodyPr/>
          <a:lstStyle>
            <a:lvl1pPr>
              <a:defRPr>
                <a:solidFill>
                  <a:srgbClr val="FFFFFF"/>
                </a:solidFill>
              </a:defRPr>
            </a:lvl1pPr>
          </a:lstStyle>
          <a:p>
            <a:r>
              <a:rPr lang="en-CA"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accent4">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3720976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230314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4042103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11" y="1411554"/>
            <a:ext cx="8382001" cy="221086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781949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8"/>
            <a:ext cx="7772400" cy="1470025"/>
          </a:xfrm>
        </p:spPr>
        <p:txBody>
          <a:bodyPr/>
          <a:lstStyle>
            <a:lvl1pPr>
              <a:defRPr>
                <a:solidFill>
                  <a:srgbClr val="FFFFFF"/>
                </a:solidFill>
              </a:defRPr>
            </a:lvl1pPr>
          </a:lstStyle>
          <a:p>
            <a:r>
              <a:rPr lang="en-CA"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accent4">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866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2A61"/>
          </a:solidFill>
        </p:spPr>
        <p:txBody>
          <a:bodyPr/>
          <a:lstStyle>
            <a:lvl1pPr>
              <a:defRPr>
                <a:solidFill>
                  <a:schemeClr val="bg1"/>
                </a:solidFill>
              </a:defRPr>
            </a:lvl1p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p:nvPr userDrawn="1"/>
        </p:nvPicPr>
        <p:blipFill>
          <a:blip r:embed="rId2"/>
          <a:stretch>
            <a:fillRect/>
          </a:stretch>
        </p:blipFill>
        <p:spPr>
          <a:xfrm>
            <a:off x="5981707" y="6168389"/>
            <a:ext cx="2705100" cy="689611"/>
          </a:xfrm>
          <a:prstGeom prst="rect">
            <a:avLst/>
          </a:prstGeom>
        </p:spPr>
      </p:pic>
    </p:spTree>
    <p:extLst>
      <p:ext uri="{BB962C8B-B14F-4D97-AF65-F5344CB8AC3E}">
        <p14:creationId xmlns:p14="http://schemas.microsoft.com/office/powerpoint/2010/main" val="1815802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432A6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20" y="4406909"/>
            <a:ext cx="7772400" cy="1362075"/>
          </a:xfrm>
        </p:spPr>
        <p:txBody>
          <a:bodyPr anchor="t"/>
          <a:lstStyle>
            <a:lvl1pPr algn="l">
              <a:defRPr sz="4000" b="1" cap="all">
                <a:solidFill>
                  <a:schemeClr val="accent4">
                    <a:lumMod val="40000"/>
                    <a:lumOff val="60000"/>
                  </a:schemeClr>
                </a:solidFill>
              </a:defRPr>
            </a:lvl1pPr>
          </a:lstStyle>
          <a:p>
            <a:r>
              <a:rPr lang="en-CA" smtClean="0"/>
              <a:t>Click to edit Master title style</a:t>
            </a:r>
            <a:endParaRPr lang="en-US" dirty="0"/>
          </a:p>
        </p:txBody>
      </p:sp>
      <p:sp>
        <p:nvSpPr>
          <p:cNvPr id="3" name="Text Placeholder 2"/>
          <p:cNvSpPr>
            <a:spLocks noGrp="1"/>
          </p:cNvSpPr>
          <p:nvPr>
            <p:ph type="body" idx="1"/>
          </p:nvPr>
        </p:nvSpPr>
        <p:spPr>
          <a:xfrm>
            <a:off x="722320" y="2906713"/>
            <a:ext cx="77724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BFAD1A2-8AED-A645-8410-FB92B74EB709}"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pic>
        <p:nvPicPr>
          <p:cNvPr id="7" name="Picture 2" descr="C:\Users\pfeng_admin\Pictures\bcmidnet\bcmidnet-logo-invert sep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6" y="3"/>
            <a:ext cx="9144000" cy="236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63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BFAD1A2-8AED-A645-8410-FB92B74EB709}" type="datetimeFigureOut">
              <a:rPr lang="en-US" smtClean="0">
                <a:solidFill>
                  <a:prstClr val="black">
                    <a:tint val="75000"/>
                  </a:prstClr>
                </a:solidFill>
              </a:rPr>
              <a:pPr/>
              <a:t>5/4/2017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302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7"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7"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BFAD1A2-8AED-A645-8410-FB92B74EB709}" type="datetimeFigureOut">
              <a:rPr lang="en-US" smtClean="0">
                <a:solidFill>
                  <a:prstClr val="black">
                    <a:tint val="75000"/>
                  </a:prstClr>
                </a:solidFill>
              </a:rPr>
              <a:pPr/>
              <a:t>5/4/2017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257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BFAD1A2-8AED-A645-8410-FB92B74EB709}" type="datetimeFigureOut">
              <a:rPr lang="en-US" smtClean="0">
                <a:solidFill>
                  <a:prstClr val="black">
                    <a:tint val="75000"/>
                  </a:prstClr>
                </a:solidFill>
              </a:rPr>
              <a:pPr/>
              <a:t>5/4/2017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983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AD1A2-8AED-A645-8410-FB92B74EB709}" type="datetimeFigureOut">
              <a:rPr lang="en-US" smtClean="0">
                <a:solidFill>
                  <a:prstClr val="black">
                    <a:tint val="75000"/>
                  </a:prstClr>
                </a:solidFill>
              </a:rPr>
              <a:pPr/>
              <a:t>5/4/2017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76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2A61"/>
          </a:solidFill>
        </p:spPr>
        <p:txBody>
          <a:bodyPr/>
          <a:lstStyle>
            <a:lvl1pPr>
              <a:defRPr>
                <a:solidFill>
                  <a:schemeClr val="bg1"/>
                </a:solidFill>
              </a:defRPr>
            </a:lvl1p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4244-0C90-174F-AC62-B324DE942B25}" type="slidenum">
              <a:rPr lang="en-US" smtClean="0"/>
              <a:t>‹#›</a:t>
            </a:fld>
            <a:endParaRPr lang="en-US"/>
          </a:p>
        </p:txBody>
      </p:sp>
      <p:pic>
        <p:nvPicPr>
          <p:cNvPr id="7" name="Picture 6"/>
          <p:cNvPicPr/>
          <p:nvPr userDrawn="1"/>
        </p:nvPicPr>
        <p:blipFill>
          <a:blip r:embed="rId2"/>
          <a:stretch>
            <a:fillRect/>
          </a:stretch>
        </p:blipFill>
        <p:spPr>
          <a:xfrm>
            <a:off x="5981707" y="6168389"/>
            <a:ext cx="2705100" cy="689611"/>
          </a:xfrm>
          <a:prstGeom prst="rect">
            <a:avLst/>
          </a:prstGeom>
        </p:spPr>
      </p:pic>
    </p:spTree>
    <p:extLst>
      <p:ext uri="{BB962C8B-B14F-4D97-AF65-F5344CB8AC3E}">
        <p14:creationId xmlns:p14="http://schemas.microsoft.com/office/powerpoint/2010/main" val="3539923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BFAD1A2-8AED-A645-8410-FB92B74EB709}" type="datetimeFigureOut">
              <a:rPr lang="en-US" smtClean="0">
                <a:solidFill>
                  <a:prstClr val="black">
                    <a:tint val="75000"/>
                  </a:prstClr>
                </a:solidFill>
              </a:rPr>
              <a:pPr/>
              <a:t>5/4/2017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40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8"/>
            <a:ext cx="5486400" cy="566739"/>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BFAD1A2-8AED-A645-8410-FB92B74EB709}" type="datetimeFigureOut">
              <a:rPr lang="en-US" smtClean="0">
                <a:solidFill>
                  <a:prstClr val="black">
                    <a:tint val="75000"/>
                  </a:prstClr>
                </a:solidFill>
              </a:rPr>
              <a:pPr/>
              <a:t>5/4/2017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024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67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BFAD1A2-8AED-A645-8410-FB92B74EB709}"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675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11" y="1411554"/>
            <a:ext cx="8382001" cy="221086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811620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48A87A34-81AB-432B-8DAE-1953F412C126}" type="datetimeFigureOut">
              <a:rPr lang="en-US" smtClean="0">
                <a:solidFill>
                  <a:srgbClr val="FFFFFF"/>
                </a:solidFill>
              </a:rPr>
              <a:pPr/>
              <a:t>5/4/2017</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FFFF"/>
                </a:solidFill>
              </a:rPr>
              <a:pPr/>
              <a:t>‹#›</a:t>
            </a:fld>
            <a:endParaRPr lang="en-US" dirty="0">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2" name="Title 1"/>
          <p:cNvSpPr>
            <a:spLocks noGrp="1"/>
          </p:cNvSpPr>
          <p:nvPr>
            <p:ph type="ctrTitle"/>
          </p:nvPr>
        </p:nvSpPr>
        <p:spPr>
          <a:xfrm>
            <a:off x="685800" y="2007893"/>
            <a:ext cx="7772400" cy="1470025"/>
          </a:xfrm>
        </p:spPr>
        <p:txBody>
          <a:bodyPr/>
          <a:lstStyle>
            <a:lvl1pPr algn="ctr">
              <a:defRPr sz="3200"/>
            </a:lvl1pPr>
          </a:lstStyle>
          <a:p>
            <a:r>
              <a:rPr lang="en-CA" smtClean="0"/>
              <a:t>Click to edit Master title style</a:t>
            </a:r>
            <a:endParaRPr lang="en-US" dirty="0"/>
          </a:p>
        </p:txBody>
      </p:sp>
    </p:spTree>
    <p:extLst>
      <p:ext uri="{BB962C8B-B14F-4D97-AF65-F5344CB8AC3E}">
        <p14:creationId xmlns:p14="http://schemas.microsoft.com/office/powerpoint/2010/main" val="3562599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7924800" cy="1143000"/>
          </a:xfrm>
        </p:spPr>
        <p:txBody>
          <a:bodyPr/>
          <a:lstStyle/>
          <a:p>
            <a:r>
              <a:rPr lang="en-CA" smtClean="0"/>
              <a:t>Click to edit Master 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FFFFFF"/>
                </a:solidFill>
              </a:rPr>
              <a:pPr/>
              <a:t>5/4/2017</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FFFF"/>
                </a:solidFill>
              </a:rPr>
              <a:pPr/>
              <a:t>‹#›</a:t>
            </a:fld>
            <a:endParaRPr lang="en-US" dirty="0">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1144277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5" y="4962529"/>
            <a:ext cx="7885113" cy="1362075"/>
          </a:xfrm>
        </p:spPr>
        <p:txBody>
          <a:bodyPr anchor="t"/>
          <a:lstStyle>
            <a:lvl1pPr algn="l">
              <a:defRPr sz="3200" b="0" i="0" cap="all" baseline="0"/>
            </a:lvl1pPr>
          </a:lstStyle>
          <a:p>
            <a:r>
              <a:rPr lang="en-CA" smtClean="0"/>
              <a:t>Click to edit Master title style</a:t>
            </a:r>
            <a:endParaRPr lang="en-US" dirty="0"/>
          </a:p>
        </p:txBody>
      </p:sp>
      <p:sp>
        <p:nvSpPr>
          <p:cNvPr id="3" name="Text Placeholder 2"/>
          <p:cNvSpPr>
            <a:spLocks noGrp="1"/>
          </p:cNvSpPr>
          <p:nvPr>
            <p:ph type="body" idx="1"/>
          </p:nvPr>
        </p:nvSpPr>
        <p:spPr>
          <a:xfrm>
            <a:off x="609605" y="3462341"/>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FFFFFF"/>
                </a:solidFill>
              </a:rPr>
              <a:pPr/>
              <a:t>5/4/2017</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65106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2" name="Title 1"/>
          <p:cNvSpPr>
            <a:spLocks noGrp="1"/>
          </p:cNvSpPr>
          <p:nvPr>
            <p:ph type="title"/>
          </p:nvPr>
        </p:nvSpPr>
        <p:spPr>
          <a:xfrm>
            <a:off x="609600" y="274639"/>
            <a:ext cx="7924800" cy="1143000"/>
          </a:xfrm>
        </p:spPr>
        <p:txBody>
          <a:bodyPr/>
          <a:lstStyle/>
          <a:p>
            <a:r>
              <a:rPr lang="en-CA" smtClean="0"/>
              <a:t>Click to edit Master title style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srgbClr val="FFFFFF"/>
                </a:solidFill>
              </a:rPr>
              <a:pPr/>
              <a:t>5/4/2017</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38881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2" name="Title 1"/>
          <p:cNvSpPr>
            <a:spLocks noGrp="1"/>
          </p:cNvSpPr>
          <p:nvPr>
            <p:ph type="title"/>
          </p:nvPr>
        </p:nvSpPr>
        <p:spPr>
          <a:xfrm>
            <a:off x="609600" y="274639"/>
            <a:ext cx="7924800" cy="1143000"/>
          </a:xfrm>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609600" y="1600201"/>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5" name="Text Placeholder 4"/>
          <p:cNvSpPr>
            <a:spLocks noGrp="1"/>
          </p:cNvSpPr>
          <p:nvPr>
            <p:ph type="body" sz="quarter" idx="3"/>
          </p:nvPr>
        </p:nvSpPr>
        <p:spPr>
          <a:xfrm>
            <a:off x="4800600" y="1600201"/>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solidFill>
                  <a:srgbClr val="FFFFFF"/>
                </a:solidFill>
              </a:rPr>
              <a:pPr/>
              <a:t>5/4/2017</a:t>
            </a:fld>
            <a:endParaRPr lang="en-US" dirty="0">
              <a:solidFill>
                <a:srgbClr val="FFFFFF"/>
              </a:solidFill>
            </a:endParaRPr>
          </a:p>
        </p:txBody>
      </p:sp>
      <p:sp>
        <p:nvSpPr>
          <p:cNvPr id="8" name="Footer Placeholder 7"/>
          <p:cNvSpPr>
            <a:spLocks noGrp="1"/>
          </p:cNvSpPr>
          <p:nvPr>
            <p:ph type="ftr" sz="quarter" idx="11"/>
          </p:nvPr>
        </p:nvSpPr>
        <p:spPr/>
        <p:txBody>
          <a:body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4916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432A6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20" y="4406909"/>
            <a:ext cx="7772400" cy="1362075"/>
          </a:xfrm>
        </p:spPr>
        <p:txBody>
          <a:bodyPr anchor="t"/>
          <a:lstStyle>
            <a:lvl1pPr algn="l">
              <a:defRPr sz="4000" b="1" cap="all">
                <a:solidFill>
                  <a:schemeClr val="accent4">
                    <a:lumMod val="40000"/>
                    <a:lumOff val="60000"/>
                  </a:schemeClr>
                </a:solidFill>
              </a:defRPr>
            </a:lvl1pPr>
          </a:lstStyle>
          <a:p>
            <a:r>
              <a:rPr lang="en-CA" smtClean="0"/>
              <a:t>Click to edit Master title style</a:t>
            </a:r>
            <a:endParaRPr lang="en-US" dirty="0"/>
          </a:p>
        </p:txBody>
      </p:sp>
      <p:sp>
        <p:nvSpPr>
          <p:cNvPr id="3" name="Text Placeholder 2"/>
          <p:cNvSpPr>
            <a:spLocks noGrp="1"/>
          </p:cNvSpPr>
          <p:nvPr>
            <p:ph type="body" idx="1"/>
          </p:nvPr>
        </p:nvSpPr>
        <p:spPr>
          <a:xfrm>
            <a:off x="722320" y="2906713"/>
            <a:ext cx="77724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BFAD1A2-8AED-A645-8410-FB92B74EB709}"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4244-0C90-174F-AC62-B324DE942B25}" type="slidenum">
              <a:rPr lang="en-US" smtClean="0"/>
              <a:t>‹#›</a:t>
            </a:fld>
            <a:endParaRPr lang="en-US"/>
          </a:p>
        </p:txBody>
      </p:sp>
      <p:pic>
        <p:nvPicPr>
          <p:cNvPr id="7" name="Picture 2" descr="C:\Users\pfeng_admin\Pictures\bcmidnet\bcmidnet-logo-invert sep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6" y="3"/>
            <a:ext cx="9144000" cy="236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639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7924800" cy="1143000"/>
          </a:xfrm>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srgbClr val="FFFFFF"/>
                </a:solidFill>
              </a:rPr>
              <a:pPr/>
              <a:t>5/4/2017</a:t>
            </a:fld>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72982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srgbClr val="FFFFFF"/>
                </a:solidFill>
              </a:rPr>
              <a:pPr/>
              <a:t>5/4/2017</a:t>
            </a:fld>
            <a:endParaRPr lang="en-US" dirty="0">
              <a:solidFill>
                <a:srgbClr val="FFFFFF"/>
              </a:solidFill>
            </a:endParaRPr>
          </a:p>
        </p:txBody>
      </p:sp>
      <p:sp>
        <p:nvSpPr>
          <p:cNvPr id="3" name="Footer Placeholder 2"/>
          <p:cNvSpPr>
            <a:spLocks noGrp="1"/>
          </p:cNvSpPr>
          <p:nvPr>
            <p:ph type="ftr" sz="quarter" idx="11"/>
          </p:nvPr>
        </p:nvSpPr>
        <p:spPr/>
        <p:txBody>
          <a:body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51550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CA" smtClean="0"/>
              <a:t>Click to edit Master title style</a:t>
            </a:r>
            <a:endParaRPr lang="en-US" dirty="0"/>
          </a:p>
        </p:txBody>
      </p:sp>
      <p:sp>
        <p:nvSpPr>
          <p:cNvPr id="4" name="Text Placeholder 3"/>
          <p:cNvSpPr>
            <a:spLocks noGrp="1"/>
          </p:cNvSpPr>
          <p:nvPr>
            <p:ph type="body" sz="half" idx="2"/>
          </p:nvPr>
        </p:nvSpPr>
        <p:spPr>
          <a:xfrm>
            <a:off x="612648" y="2547895"/>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srgbClr val="FFFFFF"/>
                </a:solidFill>
              </a:rPr>
              <a:pPr/>
              <a:t>5/4/2017</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45704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CA"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609600" y="2547892"/>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srgbClr val="FFFFFF"/>
                </a:solidFill>
              </a:rPr>
              <a:pPr/>
              <a:t>5/4/2017</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29643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FFFFFF"/>
                </a:solidFill>
              </a:rPr>
              <a:pPr/>
              <a:t>5/4/2017</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04821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FFFFFF"/>
                </a:solidFill>
              </a:rPr>
              <a:pPr/>
              <a:t>5/4/2017</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944986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586720" y="0"/>
            <a:ext cx="7970700" cy="88800"/>
          </a:xfrm>
          <a:prstGeom prst="rect">
            <a:avLst/>
          </a:prstGeom>
          <a:solidFill>
            <a:schemeClr val="dk1"/>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1" name="Shape 11"/>
          <p:cNvSpPr/>
          <p:nvPr/>
        </p:nvSpPr>
        <p:spPr>
          <a:xfrm>
            <a:off x="586720" y="6769200"/>
            <a:ext cx="7970700" cy="88800"/>
          </a:xfrm>
          <a:prstGeom prst="rect">
            <a:avLst/>
          </a:prstGeom>
          <a:solidFill>
            <a:schemeClr val="accent1"/>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cxnSp>
        <p:nvCxnSpPr>
          <p:cNvPr id="12" name="Shape 12"/>
          <p:cNvCxnSpPr/>
          <p:nvPr/>
        </p:nvCxnSpPr>
        <p:spPr>
          <a:xfrm>
            <a:off x="733218" y="2980467"/>
            <a:ext cx="385200" cy="0"/>
          </a:xfrm>
          <a:prstGeom prst="straightConnector1">
            <a:avLst/>
          </a:prstGeom>
          <a:noFill/>
          <a:ln w="28575" cap="flat" cmpd="sng">
            <a:solidFill>
              <a:schemeClr val="dk1"/>
            </a:solidFill>
            <a:prstDash val="solid"/>
            <a:round/>
            <a:headEnd type="none" w="med" len="med"/>
            <a:tailEnd type="none" w="med" len="med"/>
          </a:ln>
        </p:spPr>
      </p:cxnSp>
      <p:sp>
        <p:nvSpPr>
          <p:cNvPr id="13" name="Shape 13"/>
          <p:cNvSpPr txBox="1">
            <a:spLocks noGrp="1"/>
          </p:cNvSpPr>
          <p:nvPr>
            <p:ph type="ctrTitle"/>
          </p:nvPr>
        </p:nvSpPr>
        <p:spPr>
          <a:xfrm>
            <a:off x="630600" y="182400"/>
            <a:ext cx="7893000" cy="2471600"/>
          </a:xfrm>
          <a:prstGeom prst="rect">
            <a:avLst/>
          </a:prstGeom>
        </p:spPr>
        <p:txBody>
          <a:bodyPr lIns="91425" tIns="91425" rIns="91425" bIns="91425" anchor="b" anchorCtr="0"/>
          <a:lstStyle>
            <a:lvl1pPr lvl="0" rtl="0">
              <a:spcBef>
                <a:spcPts val="1000"/>
              </a:spcBef>
              <a:buSzPct val="100000"/>
              <a:defRPr sz="4800"/>
            </a:lvl1pPr>
            <a:lvl2pPr lvl="1" rtl="0">
              <a:spcBef>
                <a:spcPts val="1000"/>
              </a:spcBef>
              <a:buSzPct val="100000"/>
              <a:defRPr sz="4800"/>
            </a:lvl2pPr>
            <a:lvl3pPr lvl="2" rtl="0">
              <a:spcBef>
                <a:spcPts val="1000"/>
              </a:spcBef>
              <a:buSzPct val="100000"/>
              <a:defRPr sz="4800"/>
            </a:lvl3pPr>
            <a:lvl4pPr lvl="3" rtl="0">
              <a:spcBef>
                <a:spcPts val="1000"/>
              </a:spcBef>
              <a:buSzPct val="100000"/>
              <a:defRPr sz="4800"/>
            </a:lvl4pPr>
            <a:lvl5pPr lvl="4" rtl="0">
              <a:spcBef>
                <a:spcPts val="1000"/>
              </a:spcBef>
              <a:buSzPct val="100000"/>
              <a:defRPr sz="4800"/>
            </a:lvl5pPr>
            <a:lvl6pPr lvl="5" rtl="0">
              <a:spcBef>
                <a:spcPts val="1000"/>
              </a:spcBef>
              <a:buSzPct val="100000"/>
              <a:defRPr sz="4800"/>
            </a:lvl6pPr>
            <a:lvl7pPr lvl="6" rtl="0">
              <a:spcBef>
                <a:spcPts val="1000"/>
              </a:spcBef>
              <a:buSzPct val="100000"/>
              <a:defRPr sz="4800"/>
            </a:lvl7pPr>
            <a:lvl8pPr lvl="7" rtl="0">
              <a:spcBef>
                <a:spcPts val="1000"/>
              </a:spcBef>
              <a:buSzPct val="100000"/>
              <a:defRPr sz="4800"/>
            </a:lvl8pPr>
            <a:lvl9pPr lvl="8" rtl="0">
              <a:spcBef>
                <a:spcPts val="1000"/>
              </a:spcBef>
              <a:buSzPct val="100000"/>
              <a:defRPr sz="4800"/>
            </a:lvl9pPr>
          </a:lstStyle>
          <a:p>
            <a:endParaRPr/>
          </a:p>
        </p:txBody>
      </p:sp>
      <p:sp>
        <p:nvSpPr>
          <p:cNvPr id="14" name="Shape 14"/>
          <p:cNvSpPr txBox="1">
            <a:spLocks noGrp="1"/>
          </p:cNvSpPr>
          <p:nvPr>
            <p:ph type="subTitle" idx="1"/>
          </p:nvPr>
        </p:nvSpPr>
        <p:spPr>
          <a:xfrm>
            <a:off x="630600" y="4304500"/>
            <a:ext cx="7893000" cy="1698800"/>
          </a:xfrm>
          <a:prstGeom prst="rect">
            <a:avLst/>
          </a:prstGeom>
        </p:spPr>
        <p:txBody>
          <a:bodyPr lIns="91425" tIns="91425" rIns="91425" bIns="91425" anchor="b" anchorCtr="0"/>
          <a:lstStyle>
            <a:lvl1pPr lvl="0" rtl="0">
              <a:lnSpc>
                <a:spcPct val="100000"/>
              </a:lnSpc>
              <a:spcBef>
                <a:spcPts val="1000"/>
              </a:spcBef>
              <a:spcAft>
                <a:spcPts val="0"/>
              </a:spcAft>
              <a:buClr>
                <a:schemeClr val="accent6"/>
              </a:buClr>
              <a:buSzPct val="100000"/>
              <a:buNone/>
              <a:defRPr sz="2400">
                <a:solidFill>
                  <a:schemeClr val="accent6"/>
                </a:solidFill>
              </a:defRPr>
            </a:lvl1pPr>
            <a:lvl2pPr lvl="1" rtl="0">
              <a:lnSpc>
                <a:spcPct val="100000"/>
              </a:lnSpc>
              <a:spcBef>
                <a:spcPts val="1000"/>
              </a:spcBef>
              <a:spcAft>
                <a:spcPts val="0"/>
              </a:spcAft>
              <a:buClr>
                <a:schemeClr val="accent6"/>
              </a:buClr>
              <a:buSzPct val="100000"/>
              <a:buNone/>
              <a:defRPr sz="2400">
                <a:solidFill>
                  <a:schemeClr val="accent6"/>
                </a:solidFill>
              </a:defRPr>
            </a:lvl2pPr>
            <a:lvl3pPr lvl="2" rtl="0">
              <a:lnSpc>
                <a:spcPct val="100000"/>
              </a:lnSpc>
              <a:spcBef>
                <a:spcPts val="1000"/>
              </a:spcBef>
              <a:spcAft>
                <a:spcPts val="0"/>
              </a:spcAft>
              <a:buClr>
                <a:schemeClr val="accent6"/>
              </a:buClr>
              <a:buSzPct val="100000"/>
              <a:buNone/>
              <a:defRPr sz="2400">
                <a:solidFill>
                  <a:schemeClr val="accent6"/>
                </a:solidFill>
              </a:defRPr>
            </a:lvl3pPr>
            <a:lvl4pPr lvl="3" rtl="0">
              <a:lnSpc>
                <a:spcPct val="100000"/>
              </a:lnSpc>
              <a:spcBef>
                <a:spcPts val="1000"/>
              </a:spcBef>
              <a:spcAft>
                <a:spcPts val="0"/>
              </a:spcAft>
              <a:buClr>
                <a:schemeClr val="accent6"/>
              </a:buClr>
              <a:buSzPct val="100000"/>
              <a:buNone/>
              <a:defRPr sz="2400">
                <a:solidFill>
                  <a:schemeClr val="accent6"/>
                </a:solidFill>
              </a:defRPr>
            </a:lvl4pPr>
            <a:lvl5pPr lvl="4" rtl="0">
              <a:lnSpc>
                <a:spcPct val="100000"/>
              </a:lnSpc>
              <a:spcBef>
                <a:spcPts val="1000"/>
              </a:spcBef>
              <a:spcAft>
                <a:spcPts val="0"/>
              </a:spcAft>
              <a:buClr>
                <a:schemeClr val="accent6"/>
              </a:buClr>
              <a:buSzPct val="100000"/>
              <a:buNone/>
              <a:defRPr sz="2400">
                <a:solidFill>
                  <a:schemeClr val="accent6"/>
                </a:solidFill>
              </a:defRPr>
            </a:lvl5pPr>
            <a:lvl6pPr lvl="5" rtl="0">
              <a:lnSpc>
                <a:spcPct val="100000"/>
              </a:lnSpc>
              <a:spcBef>
                <a:spcPts val="1000"/>
              </a:spcBef>
              <a:spcAft>
                <a:spcPts val="0"/>
              </a:spcAft>
              <a:buClr>
                <a:schemeClr val="accent6"/>
              </a:buClr>
              <a:buSzPct val="100000"/>
              <a:buNone/>
              <a:defRPr sz="2400">
                <a:solidFill>
                  <a:schemeClr val="accent6"/>
                </a:solidFill>
              </a:defRPr>
            </a:lvl6pPr>
            <a:lvl7pPr lvl="6" rtl="0">
              <a:lnSpc>
                <a:spcPct val="100000"/>
              </a:lnSpc>
              <a:spcBef>
                <a:spcPts val="1000"/>
              </a:spcBef>
              <a:spcAft>
                <a:spcPts val="0"/>
              </a:spcAft>
              <a:buClr>
                <a:schemeClr val="accent6"/>
              </a:buClr>
              <a:buSzPct val="100000"/>
              <a:buNone/>
              <a:defRPr sz="2400">
                <a:solidFill>
                  <a:schemeClr val="accent6"/>
                </a:solidFill>
              </a:defRPr>
            </a:lvl7pPr>
            <a:lvl8pPr lvl="7" rtl="0">
              <a:lnSpc>
                <a:spcPct val="100000"/>
              </a:lnSpc>
              <a:spcBef>
                <a:spcPts val="1000"/>
              </a:spcBef>
              <a:spcAft>
                <a:spcPts val="0"/>
              </a:spcAft>
              <a:buClr>
                <a:schemeClr val="accent6"/>
              </a:buClr>
              <a:buSzPct val="100000"/>
              <a:buNone/>
              <a:defRPr sz="2400">
                <a:solidFill>
                  <a:schemeClr val="accent6"/>
                </a:solidFill>
              </a:defRPr>
            </a:lvl8pPr>
            <a:lvl9pPr lvl="8" rtl="0">
              <a:lnSpc>
                <a:spcPct val="100000"/>
              </a:lnSpc>
              <a:spcBef>
                <a:spcPts val="1000"/>
              </a:spcBef>
              <a:spcAft>
                <a:spcPts val="0"/>
              </a:spcAft>
              <a:buClr>
                <a:schemeClr val="accent6"/>
              </a:buClr>
              <a:buSzPct val="100000"/>
              <a:buNone/>
              <a:defRPr sz="2400">
                <a:solidFill>
                  <a:schemeClr val="accent6"/>
                </a:solidFill>
              </a:defRPr>
            </a:lvl9pPr>
          </a:lstStyle>
          <a:p>
            <a:endParaRPr/>
          </a:p>
        </p:txBody>
      </p:sp>
      <p:sp>
        <p:nvSpPr>
          <p:cNvPr id="15" name="Shape 15"/>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271646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sp>
        <p:nvSpPr>
          <p:cNvPr id="17" name="Shape 17"/>
          <p:cNvSpPr/>
          <p:nvPr/>
        </p:nvSpPr>
        <p:spPr>
          <a:xfrm>
            <a:off x="586720" y="6769200"/>
            <a:ext cx="7970700" cy="88800"/>
          </a:xfrm>
          <a:prstGeom prst="rect">
            <a:avLst/>
          </a:prstGeom>
          <a:solidFill>
            <a:schemeClr val="accent1"/>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8" name="Shape 18"/>
          <p:cNvSpPr/>
          <p:nvPr/>
        </p:nvSpPr>
        <p:spPr>
          <a:xfrm>
            <a:off x="586720" y="0"/>
            <a:ext cx="7970700" cy="88800"/>
          </a:xfrm>
          <a:prstGeom prst="rect">
            <a:avLst/>
          </a:prstGeom>
          <a:solidFill>
            <a:schemeClr val="dk1"/>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9" name="Shape 19"/>
          <p:cNvSpPr txBox="1">
            <a:spLocks noGrp="1"/>
          </p:cNvSpPr>
          <p:nvPr>
            <p:ph type="title"/>
          </p:nvPr>
        </p:nvSpPr>
        <p:spPr>
          <a:xfrm>
            <a:off x="509550" y="2561800"/>
            <a:ext cx="8124900" cy="17344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20" name="Shape 20"/>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135123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sp>
        <p:nvSpPr>
          <p:cNvPr id="22" name="Shape 22"/>
          <p:cNvSpPr/>
          <p:nvPr/>
        </p:nvSpPr>
        <p:spPr>
          <a:xfrm>
            <a:off x="-125" y="6727600"/>
            <a:ext cx="9144000" cy="130400"/>
          </a:xfrm>
          <a:prstGeom prst="rect">
            <a:avLst/>
          </a:prstGeom>
          <a:solidFill>
            <a:schemeClr val="accent6"/>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cxnSp>
        <p:nvCxnSpPr>
          <p:cNvPr id="23" name="Shape 23"/>
          <p:cNvCxnSpPr/>
          <p:nvPr/>
        </p:nvCxnSpPr>
        <p:spPr>
          <a:xfrm>
            <a:off x="419425" y="1538925"/>
            <a:ext cx="385200" cy="0"/>
          </a:xfrm>
          <a:prstGeom prst="straightConnector1">
            <a:avLst/>
          </a:prstGeom>
          <a:noFill/>
          <a:ln w="28575" cap="flat" cmpd="sng">
            <a:solidFill>
              <a:schemeClr val="dk1"/>
            </a:solidFill>
            <a:prstDash val="solid"/>
            <a:round/>
            <a:headEnd type="none" w="med" len="med"/>
            <a:tailEnd type="none" w="med" len="med"/>
          </a:ln>
        </p:spPr>
      </p:cxnSp>
      <p:sp>
        <p:nvSpPr>
          <p:cNvPr id="24" name="Shape 24"/>
          <p:cNvSpPr txBox="1">
            <a:spLocks noGrp="1"/>
          </p:cNvSpPr>
          <p:nvPr>
            <p:ph type="title"/>
          </p:nvPr>
        </p:nvSpPr>
        <p:spPr>
          <a:xfrm>
            <a:off x="311700" y="496967"/>
            <a:ext cx="8520600" cy="8600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 name="Shape 25"/>
          <p:cNvSpPr txBox="1">
            <a:spLocks noGrp="1"/>
          </p:cNvSpPr>
          <p:nvPr>
            <p:ph type="body" idx="1"/>
          </p:nvPr>
        </p:nvSpPr>
        <p:spPr>
          <a:xfrm>
            <a:off x="311700" y="1890400"/>
            <a:ext cx="8520600" cy="4201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 name="Shape 26"/>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706625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
        <p:cNvGrpSpPr/>
        <p:nvPr/>
      </p:nvGrpSpPr>
      <p:grpSpPr>
        <a:xfrm>
          <a:off x="0" y="0"/>
          <a:ext cx="0" cy="0"/>
          <a:chOff x="0" y="0"/>
          <a:chExt cx="0" cy="0"/>
        </a:xfrm>
      </p:grpSpPr>
      <p:cxnSp>
        <p:nvCxnSpPr>
          <p:cNvPr id="28" name="Shape 28"/>
          <p:cNvCxnSpPr/>
          <p:nvPr/>
        </p:nvCxnSpPr>
        <p:spPr>
          <a:xfrm>
            <a:off x="419425" y="1538925"/>
            <a:ext cx="385200" cy="0"/>
          </a:xfrm>
          <a:prstGeom prst="straightConnector1">
            <a:avLst/>
          </a:prstGeom>
          <a:noFill/>
          <a:ln w="28575" cap="flat" cmpd="sng">
            <a:solidFill>
              <a:schemeClr val="dk1"/>
            </a:solidFill>
            <a:prstDash val="solid"/>
            <a:round/>
            <a:headEnd type="none" w="med" len="med"/>
            <a:tailEnd type="none" w="med" len="med"/>
          </a:ln>
        </p:spPr>
      </p:cxnSp>
      <p:sp>
        <p:nvSpPr>
          <p:cNvPr id="29" name="Shape 29"/>
          <p:cNvSpPr txBox="1">
            <a:spLocks noGrp="1"/>
          </p:cNvSpPr>
          <p:nvPr>
            <p:ph type="title"/>
          </p:nvPr>
        </p:nvSpPr>
        <p:spPr>
          <a:xfrm>
            <a:off x="311700" y="496967"/>
            <a:ext cx="8520600" cy="8600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0" name="Shape 30"/>
          <p:cNvSpPr txBox="1">
            <a:spLocks noGrp="1"/>
          </p:cNvSpPr>
          <p:nvPr>
            <p:ph type="body" idx="1"/>
          </p:nvPr>
        </p:nvSpPr>
        <p:spPr>
          <a:xfrm>
            <a:off x="311700" y="1890600"/>
            <a:ext cx="3999900" cy="4201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1" name="Shape 31"/>
          <p:cNvSpPr txBox="1">
            <a:spLocks noGrp="1"/>
          </p:cNvSpPr>
          <p:nvPr>
            <p:ph type="body" idx="2"/>
          </p:nvPr>
        </p:nvSpPr>
        <p:spPr>
          <a:xfrm>
            <a:off x="4832400" y="1890600"/>
            <a:ext cx="3999900" cy="4201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2" name="Shape 32"/>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99277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BFAD1A2-8AED-A645-8410-FB92B74EB709}"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37791638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496967"/>
            <a:ext cx="8520600" cy="8600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 name="Shape 35"/>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286813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cxnSp>
        <p:nvCxnSpPr>
          <p:cNvPr id="37" name="Shape 37"/>
          <p:cNvCxnSpPr/>
          <p:nvPr/>
        </p:nvCxnSpPr>
        <p:spPr>
          <a:xfrm>
            <a:off x="411043" y="1890363"/>
            <a:ext cx="385200" cy="0"/>
          </a:xfrm>
          <a:prstGeom prst="straightConnector1">
            <a:avLst/>
          </a:prstGeom>
          <a:noFill/>
          <a:ln w="28575" cap="flat" cmpd="sng">
            <a:solidFill>
              <a:schemeClr val="dk1"/>
            </a:solidFill>
            <a:prstDash val="solid"/>
            <a:round/>
            <a:headEnd type="none" w="med" len="med"/>
            <a:tailEnd type="none" w="med" len="med"/>
          </a:ln>
        </p:spPr>
      </p:cxnSp>
      <p:sp>
        <p:nvSpPr>
          <p:cNvPr id="38" name="Shape 38"/>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39" name="Shape 39"/>
          <p:cNvSpPr txBox="1">
            <a:spLocks noGrp="1"/>
          </p:cNvSpPr>
          <p:nvPr>
            <p:ph type="body" idx="1"/>
          </p:nvPr>
        </p:nvSpPr>
        <p:spPr>
          <a:xfrm>
            <a:off x="311700" y="2187133"/>
            <a:ext cx="2808000" cy="39052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40" name="Shape 40"/>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744455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Main point">
    <p:spTree>
      <p:nvGrpSpPr>
        <p:cNvPr id="1" name="Shape 41"/>
        <p:cNvGrpSpPr/>
        <p:nvPr/>
      </p:nvGrpSpPr>
      <p:grpSpPr>
        <a:xfrm>
          <a:off x="0" y="0"/>
          <a:ext cx="0" cy="0"/>
          <a:chOff x="0" y="0"/>
          <a:chExt cx="0" cy="0"/>
        </a:xfrm>
      </p:grpSpPr>
      <p:sp>
        <p:nvSpPr>
          <p:cNvPr id="42" name="Shape 42"/>
          <p:cNvSpPr/>
          <p:nvPr/>
        </p:nvSpPr>
        <p:spPr>
          <a:xfrm>
            <a:off x="586720" y="0"/>
            <a:ext cx="7970700" cy="88800"/>
          </a:xfrm>
          <a:prstGeom prst="rect">
            <a:avLst/>
          </a:prstGeom>
          <a:solidFill>
            <a:schemeClr val="dk1"/>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43" name="Shape 43"/>
          <p:cNvSpPr/>
          <p:nvPr/>
        </p:nvSpPr>
        <p:spPr>
          <a:xfrm>
            <a:off x="586720" y="6769200"/>
            <a:ext cx="7970700" cy="88800"/>
          </a:xfrm>
          <a:prstGeom prst="rect">
            <a:avLst/>
          </a:prstGeom>
          <a:solidFill>
            <a:schemeClr val="accent1"/>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44" name="Shape 44"/>
          <p:cNvSpPr txBox="1">
            <a:spLocks noGrp="1"/>
          </p:cNvSpPr>
          <p:nvPr>
            <p:ph type="title"/>
          </p:nvPr>
        </p:nvSpPr>
        <p:spPr>
          <a:xfrm>
            <a:off x="490250" y="701800"/>
            <a:ext cx="5618700" cy="5454400"/>
          </a:xfrm>
          <a:prstGeom prst="rect">
            <a:avLst/>
          </a:prstGeom>
        </p:spPr>
        <p:txBody>
          <a:bodyPr lIns="91425" tIns="91425" rIns="91425" bIns="91425" anchor="ctr" anchorCtr="0"/>
          <a:lstStyle>
            <a:lvl1pPr lvl="0" rtl="0">
              <a:spcBef>
                <a:spcPts val="0"/>
              </a:spcBef>
              <a:buSzPct val="100000"/>
              <a:defRPr sz="4200"/>
            </a:lvl1pPr>
            <a:lvl2pPr lvl="1" rtl="0">
              <a:spcBef>
                <a:spcPts val="0"/>
              </a:spcBef>
              <a:buSzPct val="100000"/>
              <a:defRPr sz="4200"/>
            </a:lvl2pPr>
            <a:lvl3pPr lvl="2" rtl="0">
              <a:spcBef>
                <a:spcPts val="0"/>
              </a:spcBef>
              <a:buSzPct val="100000"/>
              <a:defRPr sz="4200"/>
            </a:lvl3pPr>
            <a:lvl4pPr lvl="3" rtl="0">
              <a:spcBef>
                <a:spcPts val="0"/>
              </a:spcBef>
              <a:buSzPct val="100000"/>
              <a:defRPr sz="4200"/>
            </a:lvl4pPr>
            <a:lvl5pPr lvl="4" rtl="0">
              <a:spcBef>
                <a:spcPts val="0"/>
              </a:spcBef>
              <a:buSzPct val="100000"/>
              <a:defRPr sz="4200"/>
            </a:lvl5pPr>
            <a:lvl6pPr lvl="5" rtl="0">
              <a:spcBef>
                <a:spcPts val="0"/>
              </a:spcBef>
              <a:buSzPct val="100000"/>
              <a:defRPr sz="4200"/>
            </a:lvl6pPr>
            <a:lvl7pPr lvl="6" rtl="0">
              <a:spcBef>
                <a:spcPts val="0"/>
              </a:spcBef>
              <a:buSzPct val="100000"/>
              <a:defRPr sz="4200"/>
            </a:lvl7pPr>
            <a:lvl8pPr lvl="7" rtl="0">
              <a:spcBef>
                <a:spcPts val="0"/>
              </a:spcBef>
              <a:buSzPct val="100000"/>
              <a:defRPr sz="4200"/>
            </a:lvl8pPr>
            <a:lvl9pPr lvl="8" rtl="0">
              <a:spcBef>
                <a:spcPts val="0"/>
              </a:spcBef>
              <a:buSzPct val="100000"/>
              <a:defRPr sz="4200"/>
            </a:lvl9pPr>
          </a:lstStyle>
          <a:p>
            <a:endParaRPr/>
          </a:p>
        </p:txBody>
      </p:sp>
      <p:sp>
        <p:nvSpPr>
          <p:cNvPr id="45" name="Shape 45"/>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7238278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6"/>
        <p:cNvGrpSpPr/>
        <p:nvPr/>
      </p:nvGrpSpPr>
      <p:grpSpPr>
        <a:xfrm>
          <a:off x="0" y="0"/>
          <a:ext cx="0" cy="0"/>
          <a:chOff x="0" y="0"/>
          <a:chExt cx="0" cy="0"/>
        </a:xfrm>
      </p:grpSpPr>
      <p:sp>
        <p:nvSpPr>
          <p:cNvPr id="47" name="Shape 47"/>
          <p:cNvSpPr/>
          <p:nvPr/>
        </p:nvSpPr>
        <p:spPr>
          <a:xfrm>
            <a:off x="4572000" y="-133"/>
            <a:ext cx="4572000" cy="6858000"/>
          </a:xfrm>
          <a:prstGeom prst="rect">
            <a:avLst/>
          </a:prstGeom>
          <a:solidFill>
            <a:schemeClr val="dk1"/>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cxnSp>
        <p:nvCxnSpPr>
          <p:cNvPr id="48" name="Shape 48"/>
          <p:cNvCxnSpPr/>
          <p:nvPr/>
        </p:nvCxnSpPr>
        <p:spPr>
          <a:xfrm>
            <a:off x="5029675" y="5994000"/>
            <a:ext cx="468300" cy="0"/>
          </a:xfrm>
          <a:prstGeom prst="straightConnector1">
            <a:avLst/>
          </a:prstGeom>
          <a:noFill/>
          <a:ln w="19050" cap="flat" cmpd="sng">
            <a:solidFill>
              <a:schemeClr val="lt1"/>
            </a:solidFill>
            <a:prstDash val="solid"/>
            <a:round/>
            <a:headEnd type="none" w="med" len="med"/>
            <a:tailEnd type="none" w="med" len="med"/>
          </a:ln>
        </p:spPr>
      </p:cxnSp>
      <p:sp>
        <p:nvSpPr>
          <p:cNvPr id="49" name="Shape 49"/>
          <p:cNvSpPr txBox="1">
            <a:spLocks noGrp="1"/>
          </p:cNvSpPr>
          <p:nvPr>
            <p:ph type="title"/>
          </p:nvPr>
        </p:nvSpPr>
        <p:spPr>
          <a:xfrm>
            <a:off x="265500" y="1446167"/>
            <a:ext cx="4045200" cy="22760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50" name="Shape 50"/>
          <p:cNvSpPr txBox="1">
            <a:spLocks noGrp="1"/>
          </p:cNvSpPr>
          <p:nvPr>
            <p:ph type="subTitle" idx="1"/>
          </p:nvPr>
        </p:nvSpPr>
        <p:spPr>
          <a:xfrm>
            <a:off x="265500" y="3793600"/>
            <a:ext cx="4045200" cy="1895600"/>
          </a:xfrm>
          <a:prstGeom prst="rect">
            <a:avLst/>
          </a:prstGeom>
        </p:spPr>
        <p:txBody>
          <a:bodyPr lIns="91425" tIns="91425" rIns="91425" bIns="91425" anchor="t" anchorCtr="0"/>
          <a:lstStyle>
            <a:lvl1pPr lvl="0" algn="ctr" rtl="0">
              <a:lnSpc>
                <a:spcPct val="100000"/>
              </a:lnSpc>
              <a:spcBef>
                <a:spcPts val="0"/>
              </a:spcBef>
              <a:spcAft>
                <a:spcPts val="0"/>
              </a:spcAft>
              <a:buClr>
                <a:schemeClr val="accent6"/>
              </a:buClr>
              <a:buSzPct val="100000"/>
              <a:buNone/>
              <a:defRPr sz="2100">
                <a:solidFill>
                  <a:schemeClr val="accent6"/>
                </a:solidFill>
              </a:defRPr>
            </a:lvl1pPr>
            <a:lvl2pPr lvl="1" algn="ctr" rtl="0">
              <a:lnSpc>
                <a:spcPct val="100000"/>
              </a:lnSpc>
              <a:spcBef>
                <a:spcPts val="0"/>
              </a:spcBef>
              <a:spcAft>
                <a:spcPts val="0"/>
              </a:spcAft>
              <a:buClr>
                <a:schemeClr val="accent6"/>
              </a:buClr>
              <a:buSzPct val="100000"/>
              <a:buNone/>
              <a:defRPr sz="2100">
                <a:solidFill>
                  <a:schemeClr val="accent6"/>
                </a:solidFill>
              </a:defRPr>
            </a:lvl2pPr>
            <a:lvl3pPr lvl="2" algn="ctr" rtl="0">
              <a:lnSpc>
                <a:spcPct val="100000"/>
              </a:lnSpc>
              <a:spcBef>
                <a:spcPts val="0"/>
              </a:spcBef>
              <a:spcAft>
                <a:spcPts val="0"/>
              </a:spcAft>
              <a:buClr>
                <a:schemeClr val="accent6"/>
              </a:buClr>
              <a:buSzPct val="100000"/>
              <a:buNone/>
              <a:defRPr sz="2100">
                <a:solidFill>
                  <a:schemeClr val="accent6"/>
                </a:solidFill>
              </a:defRPr>
            </a:lvl3pPr>
            <a:lvl4pPr lvl="3" algn="ctr" rtl="0">
              <a:lnSpc>
                <a:spcPct val="100000"/>
              </a:lnSpc>
              <a:spcBef>
                <a:spcPts val="0"/>
              </a:spcBef>
              <a:spcAft>
                <a:spcPts val="0"/>
              </a:spcAft>
              <a:buClr>
                <a:schemeClr val="accent6"/>
              </a:buClr>
              <a:buSzPct val="100000"/>
              <a:buNone/>
              <a:defRPr sz="2100">
                <a:solidFill>
                  <a:schemeClr val="accent6"/>
                </a:solidFill>
              </a:defRPr>
            </a:lvl4pPr>
            <a:lvl5pPr lvl="4" algn="ctr" rtl="0">
              <a:lnSpc>
                <a:spcPct val="100000"/>
              </a:lnSpc>
              <a:spcBef>
                <a:spcPts val="0"/>
              </a:spcBef>
              <a:spcAft>
                <a:spcPts val="0"/>
              </a:spcAft>
              <a:buClr>
                <a:schemeClr val="accent6"/>
              </a:buClr>
              <a:buSzPct val="100000"/>
              <a:buNone/>
              <a:defRPr sz="2100">
                <a:solidFill>
                  <a:schemeClr val="accent6"/>
                </a:solidFill>
              </a:defRPr>
            </a:lvl5pPr>
            <a:lvl6pPr lvl="5" algn="ctr" rtl="0">
              <a:lnSpc>
                <a:spcPct val="100000"/>
              </a:lnSpc>
              <a:spcBef>
                <a:spcPts val="0"/>
              </a:spcBef>
              <a:spcAft>
                <a:spcPts val="0"/>
              </a:spcAft>
              <a:buClr>
                <a:schemeClr val="accent6"/>
              </a:buClr>
              <a:buSzPct val="100000"/>
              <a:buNone/>
              <a:defRPr sz="2100">
                <a:solidFill>
                  <a:schemeClr val="accent6"/>
                </a:solidFill>
              </a:defRPr>
            </a:lvl6pPr>
            <a:lvl7pPr lvl="6" algn="ctr" rtl="0">
              <a:lnSpc>
                <a:spcPct val="100000"/>
              </a:lnSpc>
              <a:spcBef>
                <a:spcPts val="0"/>
              </a:spcBef>
              <a:spcAft>
                <a:spcPts val="0"/>
              </a:spcAft>
              <a:buClr>
                <a:schemeClr val="accent6"/>
              </a:buClr>
              <a:buSzPct val="100000"/>
              <a:buNone/>
              <a:defRPr sz="2100">
                <a:solidFill>
                  <a:schemeClr val="accent6"/>
                </a:solidFill>
              </a:defRPr>
            </a:lvl7pPr>
            <a:lvl8pPr lvl="7" algn="ctr" rtl="0">
              <a:lnSpc>
                <a:spcPct val="100000"/>
              </a:lnSpc>
              <a:spcBef>
                <a:spcPts val="0"/>
              </a:spcBef>
              <a:spcAft>
                <a:spcPts val="0"/>
              </a:spcAft>
              <a:buClr>
                <a:schemeClr val="accent6"/>
              </a:buClr>
              <a:buSzPct val="100000"/>
              <a:buNone/>
              <a:defRPr sz="2100">
                <a:solidFill>
                  <a:schemeClr val="accent6"/>
                </a:solidFill>
              </a:defRPr>
            </a:lvl8pPr>
            <a:lvl9pPr lvl="8" algn="ctr" rtl="0">
              <a:lnSpc>
                <a:spcPct val="100000"/>
              </a:lnSpc>
              <a:spcBef>
                <a:spcPts val="0"/>
              </a:spcBef>
              <a:spcAft>
                <a:spcPts val="0"/>
              </a:spcAft>
              <a:buClr>
                <a:schemeClr val="accent6"/>
              </a:buClr>
              <a:buSzPct val="100000"/>
              <a:buNone/>
              <a:defRPr sz="2100">
                <a:solidFill>
                  <a:schemeClr val="accent6"/>
                </a:solidFill>
              </a:defRPr>
            </a:lvl9pPr>
          </a:lstStyle>
          <a:p>
            <a:endParaRPr/>
          </a:p>
        </p:txBody>
      </p:sp>
      <p:sp>
        <p:nvSpPr>
          <p:cNvPr id="51" name="Shape 51"/>
          <p:cNvSpPr txBox="1">
            <a:spLocks noGrp="1"/>
          </p:cNvSpPr>
          <p:nvPr>
            <p:ph type="body" idx="2"/>
          </p:nvPr>
        </p:nvSpPr>
        <p:spPr>
          <a:xfrm>
            <a:off x="4939500" y="965600"/>
            <a:ext cx="3837000" cy="4926800"/>
          </a:xfrm>
          <a:prstGeom prst="rect">
            <a:avLst/>
          </a:prstGeom>
        </p:spPr>
        <p:txBody>
          <a:bodyPr lIns="91425" tIns="91425" rIns="91425" bIns="91425" anchor="ctr" anchorCtr="0"/>
          <a:lstStyle>
            <a:lvl1pPr lvl="0" rtl="0">
              <a:spcBef>
                <a:spcPts val="0"/>
              </a:spcBef>
              <a:buClr>
                <a:schemeClr val="accent1"/>
              </a:buClr>
              <a:defRPr>
                <a:solidFill>
                  <a:schemeClr val="accent1"/>
                </a:solidFill>
              </a:defRPr>
            </a:lvl1pPr>
            <a:lvl2pPr lvl="1" rtl="0">
              <a:spcBef>
                <a:spcPts val="0"/>
              </a:spcBef>
              <a:buClr>
                <a:schemeClr val="accent1"/>
              </a:buClr>
              <a:defRPr>
                <a:solidFill>
                  <a:schemeClr val="accent1"/>
                </a:solidFill>
              </a:defRPr>
            </a:lvl2pPr>
            <a:lvl3pPr lvl="2" rtl="0">
              <a:spcBef>
                <a:spcPts val="0"/>
              </a:spcBef>
              <a:buClr>
                <a:schemeClr val="accent1"/>
              </a:buClr>
              <a:defRPr>
                <a:solidFill>
                  <a:schemeClr val="accent1"/>
                </a:solidFill>
              </a:defRPr>
            </a:lvl3pPr>
            <a:lvl4pPr lvl="3" rtl="0">
              <a:spcBef>
                <a:spcPts val="0"/>
              </a:spcBef>
              <a:buClr>
                <a:schemeClr val="accent1"/>
              </a:buClr>
              <a:defRPr>
                <a:solidFill>
                  <a:schemeClr val="accent1"/>
                </a:solidFill>
              </a:defRPr>
            </a:lvl4pPr>
            <a:lvl5pPr lvl="4" rtl="0">
              <a:spcBef>
                <a:spcPts val="0"/>
              </a:spcBef>
              <a:buClr>
                <a:schemeClr val="accent1"/>
              </a:buClr>
              <a:defRPr>
                <a:solidFill>
                  <a:schemeClr val="accent1"/>
                </a:solidFill>
              </a:defRPr>
            </a:lvl5pPr>
            <a:lvl6pPr lvl="5" rtl="0">
              <a:spcBef>
                <a:spcPts val="0"/>
              </a:spcBef>
              <a:buClr>
                <a:schemeClr val="accent1"/>
              </a:buClr>
              <a:defRPr>
                <a:solidFill>
                  <a:schemeClr val="accent1"/>
                </a:solidFill>
              </a:defRPr>
            </a:lvl6pPr>
            <a:lvl7pPr lvl="6" rtl="0">
              <a:spcBef>
                <a:spcPts val="0"/>
              </a:spcBef>
              <a:buClr>
                <a:schemeClr val="accent1"/>
              </a:buClr>
              <a:defRPr>
                <a:solidFill>
                  <a:schemeClr val="accent1"/>
                </a:solidFill>
              </a:defRPr>
            </a:lvl7pPr>
            <a:lvl8pPr lvl="7" rtl="0">
              <a:spcBef>
                <a:spcPts val="0"/>
              </a:spcBef>
              <a:buClr>
                <a:schemeClr val="accent1"/>
              </a:buClr>
              <a:defRPr>
                <a:solidFill>
                  <a:schemeClr val="accent1"/>
                </a:solidFill>
              </a:defRPr>
            </a:lvl8pPr>
            <a:lvl9pPr lvl="8" rtl="0">
              <a:spcBef>
                <a:spcPts val="0"/>
              </a:spcBef>
              <a:buClr>
                <a:schemeClr val="accent1"/>
              </a:buClr>
              <a:defRPr>
                <a:solidFill>
                  <a:schemeClr val="accent1"/>
                </a:solidFill>
              </a:defRPr>
            </a:lvl9pPr>
          </a:lstStyle>
          <a:p>
            <a:endParaRPr/>
          </a:p>
        </p:txBody>
      </p:sp>
      <p:sp>
        <p:nvSpPr>
          <p:cNvPr id="52" name="Shape 52"/>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solidFill>
                  <a:srgbClr val="01AFD1"/>
                </a:solidFill>
              </a:rPr>
              <a:pPr/>
              <a:t>‹#›</a:t>
            </a:fld>
            <a:endParaRPr lang="en">
              <a:solidFill>
                <a:srgbClr val="01AFD1"/>
              </a:solidFill>
            </a:endParaRPr>
          </a:p>
        </p:txBody>
      </p:sp>
    </p:spTree>
    <p:extLst>
      <p:ext uri="{BB962C8B-B14F-4D97-AF65-F5344CB8AC3E}">
        <p14:creationId xmlns:p14="http://schemas.microsoft.com/office/powerpoint/2010/main" val="20330494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Caption">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319500" y="5640767"/>
            <a:ext cx="5998800" cy="7984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55" name="Shape 55"/>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2513538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Big number">
    <p:spTree>
      <p:nvGrpSpPr>
        <p:cNvPr id="1" name="Shape 56"/>
        <p:cNvGrpSpPr/>
        <p:nvPr/>
      </p:nvGrpSpPr>
      <p:grpSpPr>
        <a:xfrm>
          <a:off x="0" y="0"/>
          <a:ext cx="0" cy="0"/>
          <a:chOff x="0" y="0"/>
          <a:chExt cx="0" cy="0"/>
        </a:xfrm>
      </p:grpSpPr>
      <p:sp>
        <p:nvSpPr>
          <p:cNvPr id="57" name="Shape 57"/>
          <p:cNvSpPr/>
          <p:nvPr/>
        </p:nvSpPr>
        <p:spPr>
          <a:xfrm>
            <a:off x="586720" y="0"/>
            <a:ext cx="7970700" cy="88800"/>
          </a:xfrm>
          <a:prstGeom prst="rect">
            <a:avLst/>
          </a:prstGeom>
          <a:solidFill>
            <a:schemeClr val="dk1"/>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58" name="Shape 58"/>
          <p:cNvSpPr/>
          <p:nvPr/>
        </p:nvSpPr>
        <p:spPr>
          <a:xfrm>
            <a:off x="586720" y="6769200"/>
            <a:ext cx="7970700" cy="88800"/>
          </a:xfrm>
          <a:prstGeom prst="rect">
            <a:avLst/>
          </a:prstGeom>
          <a:solidFill>
            <a:schemeClr val="accent1"/>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59" name="Shape 59"/>
          <p:cNvSpPr txBox="1">
            <a:spLocks noGrp="1"/>
          </p:cNvSpPr>
          <p:nvPr>
            <p:ph type="title"/>
          </p:nvPr>
        </p:nvSpPr>
        <p:spPr>
          <a:xfrm>
            <a:off x="586725" y="1805049"/>
            <a:ext cx="7970700" cy="2051200"/>
          </a:xfrm>
          <a:prstGeom prst="rect">
            <a:avLst/>
          </a:prstGeom>
        </p:spPr>
        <p:txBody>
          <a:bodyPr lIns="91425" tIns="91425" rIns="91425" bIns="91425" anchor="ctr" anchorCtr="0"/>
          <a:lstStyle>
            <a:lvl1pPr lvl="0" algn="ctr" rtl="0">
              <a:spcBef>
                <a:spcPts val="0"/>
              </a:spcBef>
              <a:buClr>
                <a:schemeClr val="accent6"/>
              </a:buClr>
              <a:buSzPct val="100000"/>
              <a:defRPr sz="10800">
                <a:solidFill>
                  <a:schemeClr val="accent6"/>
                </a:solidFill>
              </a:defRPr>
            </a:lvl1pPr>
            <a:lvl2pPr lvl="1" algn="ctr" rtl="0">
              <a:spcBef>
                <a:spcPts val="0"/>
              </a:spcBef>
              <a:buClr>
                <a:schemeClr val="accent6"/>
              </a:buClr>
              <a:buSzPct val="100000"/>
              <a:defRPr sz="10800">
                <a:solidFill>
                  <a:schemeClr val="accent6"/>
                </a:solidFill>
              </a:defRPr>
            </a:lvl2pPr>
            <a:lvl3pPr lvl="2" algn="ctr" rtl="0">
              <a:spcBef>
                <a:spcPts val="0"/>
              </a:spcBef>
              <a:buClr>
                <a:schemeClr val="accent6"/>
              </a:buClr>
              <a:buSzPct val="100000"/>
              <a:defRPr sz="10800">
                <a:solidFill>
                  <a:schemeClr val="accent6"/>
                </a:solidFill>
              </a:defRPr>
            </a:lvl3pPr>
            <a:lvl4pPr lvl="3" algn="ctr" rtl="0">
              <a:spcBef>
                <a:spcPts val="0"/>
              </a:spcBef>
              <a:buClr>
                <a:schemeClr val="accent6"/>
              </a:buClr>
              <a:buSzPct val="100000"/>
              <a:defRPr sz="10800">
                <a:solidFill>
                  <a:schemeClr val="accent6"/>
                </a:solidFill>
              </a:defRPr>
            </a:lvl4pPr>
            <a:lvl5pPr lvl="4" algn="ctr" rtl="0">
              <a:spcBef>
                <a:spcPts val="0"/>
              </a:spcBef>
              <a:buClr>
                <a:schemeClr val="accent6"/>
              </a:buClr>
              <a:buSzPct val="100000"/>
              <a:defRPr sz="10800">
                <a:solidFill>
                  <a:schemeClr val="accent6"/>
                </a:solidFill>
              </a:defRPr>
            </a:lvl5pPr>
            <a:lvl6pPr lvl="5" algn="ctr" rtl="0">
              <a:spcBef>
                <a:spcPts val="0"/>
              </a:spcBef>
              <a:buClr>
                <a:schemeClr val="accent6"/>
              </a:buClr>
              <a:buSzPct val="100000"/>
              <a:defRPr sz="10800">
                <a:solidFill>
                  <a:schemeClr val="accent6"/>
                </a:solidFill>
              </a:defRPr>
            </a:lvl6pPr>
            <a:lvl7pPr lvl="6" algn="ctr" rtl="0">
              <a:spcBef>
                <a:spcPts val="0"/>
              </a:spcBef>
              <a:buClr>
                <a:schemeClr val="accent6"/>
              </a:buClr>
              <a:buSzPct val="100000"/>
              <a:defRPr sz="10800">
                <a:solidFill>
                  <a:schemeClr val="accent6"/>
                </a:solidFill>
              </a:defRPr>
            </a:lvl7pPr>
            <a:lvl8pPr lvl="7" algn="ctr" rtl="0">
              <a:spcBef>
                <a:spcPts val="0"/>
              </a:spcBef>
              <a:buClr>
                <a:schemeClr val="accent6"/>
              </a:buClr>
              <a:buSzPct val="100000"/>
              <a:defRPr sz="10800">
                <a:solidFill>
                  <a:schemeClr val="accent6"/>
                </a:solidFill>
              </a:defRPr>
            </a:lvl8pPr>
            <a:lvl9pPr lvl="8" algn="ctr" rtl="0">
              <a:spcBef>
                <a:spcPts val="0"/>
              </a:spcBef>
              <a:buClr>
                <a:schemeClr val="accent6"/>
              </a:buClr>
              <a:buSzPct val="100000"/>
              <a:defRPr sz="10800">
                <a:solidFill>
                  <a:schemeClr val="accent6"/>
                </a:solidFill>
              </a:defRPr>
            </a:lvl9pPr>
          </a:lstStyle>
          <a:p>
            <a:endParaRPr/>
          </a:p>
        </p:txBody>
      </p:sp>
      <p:sp>
        <p:nvSpPr>
          <p:cNvPr id="60" name="Shape 60"/>
          <p:cNvSpPr txBox="1">
            <a:spLocks noGrp="1"/>
          </p:cNvSpPr>
          <p:nvPr>
            <p:ph type="body" idx="1"/>
          </p:nvPr>
        </p:nvSpPr>
        <p:spPr>
          <a:xfrm>
            <a:off x="586725" y="3957849"/>
            <a:ext cx="7970700" cy="1428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61" name="Shape 61"/>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058821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63" name="Shape 63"/>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68847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7"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7"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BFAD1A2-8AED-A645-8410-FB92B74EB709}"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114590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BFAD1A2-8AED-A645-8410-FB92B74EB709}"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1931222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AD1A2-8AED-A645-8410-FB92B74EB709}"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24274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BFAD1A2-8AED-A645-8410-FB92B74EB709}"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49929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8"/>
            <a:ext cx="5486400" cy="566739"/>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BFAD1A2-8AED-A645-8410-FB92B74EB709}"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B4244-0C90-174F-AC62-B324DE942B25}" type="slidenum">
              <a:rPr lang="en-US" smtClean="0"/>
              <a:t>‹#›</a:t>
            </a:fld>
            <a:endParaRPr lang="en-US"/>
          </a:p>
        </p:txBody>
      </p:sp>
    </p:spTree>
    <p:extLst>
      <p:ext uri="{BB962C8B-B14F-4D97-AF65-F5344CB8AC3E}">
        <p14:creationId xmlns:p14="http://schemas.microsoft.com/office/powerpoint/2010/main" val="2998975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AD1A2-8AED-A645-8410-FB92B74EB709}" type="datetimeFigureOut">
              <a:rPr lang="en-US" smtClean="0"/>
              <a:t>5/4/2017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B4244-0C90-174F-AC62-B324DE942B25}" type="slidenum">
              <a:rPr lang="en-US" smtClean="0"/>
              <a:t>‹#›</a:t>
            </a:fld>
            <a:endParaRPr lang="en-US"/>
          </a:p>
        </p:txBody>
      </p:sp>
    </p:spTree>
    <p:extLst>
      <p:ext uri="{BB962C8B-B14F-4D97-AF65-F5344CB8AC3E}">
        <p14:creationId xmlns:p14="http://schemas.microsoft.com/office/powerpoint/2010/main" val="3454754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AD1A2-8AED-A645-8410-FB92B74EB709}" type="datetimeFigureOut">
              <a:rPr lang="en-US" smtClean="0">
                <a:solidFill>
                  <a:prstClr val="black">
                    <a:tint val="75000"/>
                  </a:prstClr>
                </a:solidFill>
              </a:rPr>
              <a:pPr/>
              <a:t>5/4/2017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B4244-0C90-174F-AC62-B324DE942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5636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9"/>
            <a:ext cx="7924800" cy="1143000"/>
          </a:xfrm>
          <a:prstGeom prst="rect">
            <a:avLst/>
          </a:prstGeom>
        </p:spPr>
        <p:txBody>
          <a:bodyPr vert="horz" lIns="91440" tIns="45720" rIns="91440" bIns="45720" rtlCol="0" anchor="b" anchorCtr="0">
            <a:noAutofit/>
          </a:bodyPr>
          <a:lstStyle/>
          <a:p>
            <a:r>
              <a:rPr lang="en-CA" smtClean="0"/>
              <a:t>Click to edit Master title style</a:t>
            </a:r>
            <a:endParaRPr lang="en-US" dirty="0"/>
          </a:p>
        </p:txBody>
      </p:sp>
      <p:sp>
        <p:nvSpPr>
          <p:cNvPr id="3" name="Text Placeholder 2"/>
          <p:cNvSpPr>
            <a:spLocks noGrp="1"/>
          </p:cNvSpPr>
          <p:nvPr>
            <p:ph type="body" idx="1"/>
          </p:nvPr>
        </p:nvSpPr>
        <p:spPr>
          <a:xfrm>
            <a:off x="609600" y="1600204"/>
            <a:ext cx="79248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4" name="Date Placeholder 3"/>
          <p:cNvSpPr>
            <a:spLocks noGrp="1"/>
          </p:cNvSpPr>
          <p:nvPr>
            <p:ph type="dt" sz="half" idx="2"/>
          </p:nvPr>
        </p:nvSpPr>
        <p:spPr>
          <a:xfrm>
            <a:off x="5715000" y="6356352"/>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48A87A34-81AB-432B-8DAE-1953F412C126}" type="datetimeFigureOut">
              <a:rPr lang="en-US" smtClean="0">
                <a:solidFill>
                  <a:srgbClr val="FFFFFF"/>
                </a:solidFill>
              </a:rPr>
              <a:pPr/>
              <a:t>5/4/2017</a:t>
            </a:fld>
            <a:endParaRPr lang="en-US" dirty="0">
              <a:solidFill>
                <a:srgbClr val="FFFFFF"/>
              </a:solidFill>
            </a:endParaRPr>
          </a:p>
        </p:txBody>
      </p:sp>
      <p:sp>
        <p:nvSpPr>
          <p:cNvPr id="5" name="Footer Placeholder 4"/>
          <p:cNvSpPr>
            <a:spLocks noGrp="1"/>
          </p:cNvSpPr>
          <p:nvPr>
            <p:ph type="ftr" sz="quarter" idx="3"/>
          </p:nvPr>
        </p:nvSpPr>
        <p:spPr>
          <a:xfrm>
            <a:off x="609600" y="6356352"/>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solidFill>
                <a:srgbClr val="FFFFFF"/>
              </a:solidFill>
            </a:endParaRPr>
          </a:p>
        </p:txBody>
      </p:sp>
      <p:sp>
        <p:nvSpPr>
          <p:cNvPr id="6" name="Slide Number Placeholder 5"/>
          <p:cNvSpPr>
            <a:spLocks noGrp="1"/>
          </p:cNvSpPr>
          <p:nvPr>
            <p:ph type="sldNum" sz="quarter" idx="4"/>
          </p:nvPr>
        </p:nvSpPr>
        <p:spPr>
          <a:xfrm>
            <a:off x="7543800" y="6356352"/>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D22F896-40B5-4ADD-8801-0D06FADFA09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82178333"/>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96967"/>
            <a:ext cx="8520600" cy="860000"/>
          </a:xfrm>
          <a:prstGeom prst="rect">
            <a:avLst/>
          </a:prstGeom>
          <a:noFill/>
          <a:ln>
            <a:noFill/>
          </a:ln>
        </p:spPr>
        <p:txBody>
          <a:bodyPr lIns="91425" tIns="91425" rIns="91425" bIns="91425" anchor="t" anchorCtr="0"/>
          <a:lstStyle>
            <a:lvl1pPr lvl="0"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lvl="1"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890400"/>
            <a:ext cx="8520600" cy="42012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1"/>
              </a:buClr>
              <a:buSzPct val="100000"/>
              <a:buFont typeface="Lato"/>
              <a:defRPr sz="1800">
                <a:solidFill>
                  <a:schemeClr val="dk1"/>
                </a:solidFill>
                <a:latin typeface="Lato"/>
                <a:ea typeface="Lato"/>
                <a:cs typeface="Lato"/>
                <a:sym typeface="Lato"/>
              </a:defRPr>
            </a:lvl1pPr>
            <a:lvl2pPr lvl="1" rtl="0">
              <a:lnSpc>
                <a:spcPct val="115000"/>
              </a:lnSpc>
              <a:spcBef>
                <a:spcPts val="0"/>
              </a:spcBef>
              <a:spcAft>
                <a:spcPts val="1600"/>
              </a:spcAft>
              <a:buClr>
                <a:schemeClr val="dk1"/>
              </a:buClr>
              <a:buFont typeface="Lato"/>
              <a:defRPr>
                <a:solidFill>
                  <a:schemeClr val="dk1"/>
                </a:solidFill>
                <a:latin typeface="Lato"/>
                <a:ea typeface="Lato"/>
                <a:cs typeface="Lato"/>
                <a:sym typeface="Lato"/>
              </a:defRPr>
            </a:lvl2pPr>
            <a:lvl3pPr lvl="2" rtl="0">
              <a:lnSpc>
                <a:spcPct val="115000"/>
              </a:lnSpc>
              <a:spcBef>
                <a:spcPts val="0"/>
              </a:spcBef>
              <a:spcAft>
                <a:spcPts val="1600"/>
              </a:spcAft>
              <a:buClr>
                <a:schemeClr val="dk1"/>
              </a:buClr>
              <a:buFont typeface="Lato"/>
              <a:defRPr>
                <a:solidFill>
                  <a:schemeClr val="dk1"/>
                </a:solidFill>
                <a:latin typeface="Lato"/>
                <a:ea typeface="Lato"/>
                <a:cs typeface="Lato"/>
                <a:sym typeface="Lato"/>
              </a:defRPr>
            </a:lvl3pPr>
            <a:lvl4pPr lvl="3" rtl="0">
              <a:lnSpc>
                <a:spcPct val="115000"/>
              </a:lnSpc>
              <a:spcBef>
                <a:spcPts val="0"/>
              </a:spcBef>
              <a:spcAft>
                <a:spcPts val="1600"/>
              </a:spcAft>
              <a:buClr>
                <a:schemeClr val="dk1"/>
              </a:buClr>
              <a:buFont typeface="Lato"/>
              <a:defRPr>
                <a:solidFill>
                  <a:schemeClr val="dk1"/>
                </a:solidFill>
                <a:latin typeface="Lato"/>
                <a:ea typeface="Lato"/>
                <a:cs typeface="Lato"/>
                <a:sym typeface="Lato"/>
              </a:defRPr>
            </a:lvl4pPr>
            <a:lvl5pPr lvl="4" rtl="0">
              <a:lnSpc>
                <a:spcPct val="115000"/>
              </a:lnSpc>
              <a:spcBef>
                <a:spcPts val="0"/>
              </a:spcBef>
              <a:spcAft>
                <a:spcPts val="1600"/>
              </a:spcAft>
              <a:buClr>
                <a:schemeClr val="dk1"/>
              </a:buClr>
              <a:buFont typeface="Lato"/>
              <a:defRPr>
                <a:solidFill>
                  <a:schemeClr val="dk1"/>
                </a:solidFill>
                <a:latin typeface="Lato"/>
                <a:ea typeface="Lato"/>
                <a:cs typeface="Lato"/>
                <a:sym typeface="Lato"/>
              </a:defRPr>
            </a:lvl5pPr>
            <a:lvl6pPr lvl="5" rtl="0">
              <a:lnSpc>
                <a:spcPct val="115000"/>
              </a:lnSpc>
              <a:spcBef>
                <a:spcPts val="0"/>
              </a:spcBef>
              <a:spcAft>
                <a:spcPts val="1600"/>
              </a:spcAft>
              <a:buClr>
                <a:schemeClr val="dk1"/>
              </a:buClr>
              <a:buFont typeface="Lato"/>
              <a:defRPr>
                <a:solidFill>
                  <a:schemeClr val="dk1"/>
                </a:solidFill>
                <a:latin typeface="Lato"/>
                <a:ea typeface="Lato"/>
                <a:cs typeface="Lato"/>
                <a:sym typeface="Lato"/>
              </a:defRPr>
            </a:lvl6pPr>
            <a:lvl7pPr lvl="6" rtl="0">
              <a:lnSpc>
                <a:spcPct val="115000"/>
              </a:lnSpc>
              <a:spcBef>
                <a:spcPts val="0"/>
              </a:spcBef>
              <a:spcAft>
                <a:spcPts val="1600"/>
              </a:spcAft>
              <a:buClr>
                <a:schemeClr val="dk1"/>
              </a:buClr>
              <a:buFont typeface="Lato"/>
              <a:defRPr>
                <a:solidFill>
                  <a:schemeClr val="dk1"/>
                </a:solidFill>
                <a:latin typeface="Lato"/>
                <a:ea typeface="Lato"/>
                <a:cs typeface="Lato"/>
                <a:sym typeface="Lato"/>
              </a:defRPr>
            </a:lvl7pPr>
            <a:lvl8pPr lvl="7" rtl="0">
              <a:lnSpc>
                <a:spcPct val="115000"/>
              </a:lnSpc>
              <a:spcBef>
                <a:spcPts val="0"/>
              </a:spcBef>
              <a:spcAft>
                <a:spcPts val="1600"/>
              </a:spcAft>
              <a:buClr>
                <a:schemeClr val="dk1"/>
              </a:buClr>
              <a:buFont typeface="Lato"/>
              <a:defRPr>
                <a:solidFill>
                  <a:schemeClr val="dk1"/>
                </a:solidFill>
                <a:latin typeface="Lato"/>
                <a:ea typeface="Lato"/>
                <a:cs typeface="Lato"/>
                <a:sym typeface="Lato"/>
              </a:defRPr>
            </a:lvl8pPr>
            <a:lvl9pPr lvl="8" rtl="0">
              <a:lnSpc>
                <a:spcPct val="115000"/>
              </a:lnSpc>
              <a:spcBef>
                <a:spcPts val="0"/>
              </a:spcBef>
              <a:spcAft>
                <a:spcPts val="1600"/>
              </a:spcAft>
              <a:buClr>
                <a:schemeClr val="dk1"/>
              </a:buClr>
              <a:buFont typeface="Lato"/>
              <a:defRPr>
                <a:solidFill>
                  <a:schemeClr val="dk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7" y="6217621"/>
            <a:ext cx="548700" cy="524800"/>
          </a:xfrm>
          <a:prstGeom prst="rect">
            <a:avLst/>
          </a:prstGeom>
          <a:noFill/>
          <a:ln>
            <a:noFill/>
          </a:ln>
        </p:spPr>
        <p:txBody>
          <a:bodyPr lIns="91425" tIns="91425" rIns="91425" bIns="91425" anchor="ctr" anchorCtr="0">
            <a:noAutofit/>
          </a:bodyPr>
          <a:lstStyle/>
          <a:p>
            <a:pPr algn="r" defTabSz="914400"/>
            <a:fld id="{00000000-1234-1234-1234-123412341234}" type="slidenum">
              <a:rPr lang="en" sz="1000" kern="0">
                <a:solidFill>
                  <a:srgbClr val="FFFFFF"/>
                </a:solidFill>
                <a:latin typeface="Lato"/>
                <a:ea typeface="Lato"/>
                <a:cs typeface="Lato"/>
                <a:sym typeface="Lato"/>
              </a:rPr>
              <a:pPr algn="r" defTabSz="914400"/>
              <a:t>‹#›</a:t>
            </a:fld>
            <a:endParaRPr lang="en" sz="1000" kern="0">
              <a:solidFill>
                <a:srgbClr val="FFFFFF"/>
              </a:solidFill>
              <a:latin typeface="Lato"/>
              <a:ea typeface="Lato"/>
              <a:cs typeface="Lato"/>
              <a:sym typeface="Lato"/>
            </a:endParaRPr>
          </a:p>
        </p:txBody>
      </p:sp>
    </p:spTree>
    <p:extLst>
      <p:ext uri="{BB962C8B-B14F-4D97-AF65-F5344CB8AC3E}">
        <p14:creationId xmlns:p14="http://schemas.microsoft.com/office/powerpoint/2010/main" val="2783693578"/>
      </p:ext>
    </p:extLst>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a/url?sa=t&amp;rct=j&amp;q=&amp;esrc=s&amp;source=web&amp;cd=1&amp;ved=0ahUKEwiNv-fM3NLTAhVO4WMKHdBXCjYQFggjMAA&amp;url=http://midwivesinvancouver.ca/?media_dl%3D100&amp;usg=AFQjCNGUm8mEugaQ8j2C3GVeKctAiAyyJA&amp;sig2=tatywDtwpwck3_cWpRo1zg" TargetMode="External"/><Relationship Id="rId2" Type="http://schemas.openxmlformats.org/officeDocument/2006/relationships/notesSlide" Target="../notesSlides/notesSlide10.xml"/><Relationship Id="rId1" Type="http://schemas.openxmlformats.org/officeDocument/2006/relationships/slideLayout" Target="../slideLayouts/slideLayout38.xml"/><Relationship Id="rId5" Type="http://schemas.openxmlformats.org/officeDocument/2006/relationships/hyperlink" Target="http://contemporaryobgyn.modernmedicine.com/contemporary-obgyn/news/acog-guidelines-management-late-term-and-postterm-pregnancies?page=full" TargetMode="External"/><Relationship Id="rId4" Type="http://schemas.openxmlformats.org/officeDocument/2006/relationships/hyperlink" Target="http://www.aom.on.ca/files/Health_Care_Professionals/Clinical_Practice_Guidelines/ppdfinal061813.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38.xml"/><Relationship Id="rId5" Type="http://schemas.openxmlformats.org/officeDocument/2006/relationships/image" Target="../media/image21.jp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s://clinicaltrials.gov/ct2/show/NCT01990612" TargetMode="External"/><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hyperlink" Target="http://www.perinatalservicesbc.ca/Documents/Form/Form1588_LabourBirthSummary.pdf" TargetMode="External"/><Relationship Id="rId2" Type="http://schemas.openxmlformats.org/officeDocument/2006/relationships/notesSlide" Target="../notesSlides/notesSlide14.xml"/><Relationship Id="rId1" Type="http://schemas.openxmlformats.org/officeDocument/2006/relationships/slideLayout" Target="../slideLayouts/slideLayout38.xml"/><Relationship Id="rId4" Type="http://schemas.openxmlformats.org/officeDocument/2006/relationships/hyperlink" Target="http://www.forms.ssb.gov.on.ca/mbs/ssb/forms/ssbforms.nsf/GetFileAttach/007-11022~1/$File/11022E.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Word_Document1.doc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32A61"/>
        </a:solidFill>
        <a:effectLst/>
      </p:bgPr>
    </p:bg>
    <p:spTree>
      <p:nvGrpSpPr>
        <p:cNvPr id="1" name=""/>
        <p:cNvGrpSpPr/>
        <p:nvPr/>
      </p:nvGrpSpPr>
      <p:grpSpPr>
        <a:xfrm>
          <a:off x="0" y="0"/>
          <a:ext cx="0" cy="0"/>
          <a:chOff x="0" y="0"/>
          <a:chExt cx="0" cy="0"/>
        </a:xfrm>
      </p:grpSpPr>
      <p:pic>
        <p:nvPicPr>
          <p:cNvPr id="4" name="Picture 2" descr="C:\Users\pfeng_admin\Pictures\bcmidnet\bcmidnet-logo-invert sep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 y="3"/>
            <a:ext cx="9144000" cy="236628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394888" y="6263968"/>
            <a:ext cx="8751969" cy="594037"/>
            <a:chOff x="-27959" y="5723667"/>
            <a:chExt cx="8613345" cy="448098"/>
          </a:xfrm>
        </p:grpSpPr>
        <p:pic>
          <p:nvPicPr>
            <p:cNvPr id="8" name="Picture 7"/>
            <p:cNvPicPr>
              <a:picLocks noChangeAspect="1"/>
            </p:cNvPicPr>
            <p:nvPr/>
          </p:nvPicPr>
          <p:blipFill>
            <a:blip r:embed="rId4"/>
            <a:stretch>
              <a:fillRect/>
            </a:stretch>
          </p:blipFill>
          <p:spPr>
            <a:xfrm>
              <a:off x="4534622" y="5723667"/>
              <a:ext cx="1592632" cy="442032"/>
            </a:xfrm>
            <a:prstGeom prst="rect">
              <a:avLst/>
            </a:prstGeom>
          </p:spPr>
        </p:pic>
        <p:pic>
          <p:nvPicPr>
            <p:cNvPr id="9" name="Picture 8"/>
            <p:cNvPicPr>
              <a:picLocks noChangeAspect="1"/>
            </p:cNvPicPr>
            <p:nvPr/>
          </p:nvPicPr>
          <p:blipFill>
            <a:blip r:embed="rId5"/>
            <a:stretch>
              <a:fillRect/>
            </a:stretch>
          </p:blipFill>
          <p:spPr>
            <a:xfrm>
              <a:off x="6127254" y="5723667"/>
              <a:ext cx="2458132" cy="442031"/>
            </a:xfrm>
            <a:prstGeom prst="rect">
              <a:avLst/>
            </a:prstGeom>
          </p:spPr>
        </p:pic>
        <p:pic>
          <p:nvPicPr>
            <p:cNvPr id="10" name="Picture 9"/>
            <p:cNvPicPr>
              <a:picLocks noChangeAspect="1"/>
            </p:cNvPicPr>
            <p:nvPr/>
          </p:nvPicPr>
          <p:blipFill>
            <a:blip r:embed="rId6"/>
            <a:stretch>
              <a:fillRect/>
            </a:stretch>
          </p:blipFill>
          <p:spPr>
            <a:xfrm>
              <a:off x="-27959" y="5723667"/>
              <a:ext cx="487492" cy="448098"/>
            </a:xfrm>
            <a:prstGeom prst="rect">
              <a:avLst/>
            </a:prstGeom>
          </p:spPr>
        </p:pic>
        <p:pic>
          <p:nvPicPr>
            <p:cNvPr id="11" name="Picture 10"/>
            <p:cNvPicPr>
              <a:picLocks noChangeAspect="1"/>
            </p:cNvPicPr>
            <p:nvPr/>
          </p:nvPicPr>
          <p:blipFill>
            <a:blip r:embed="rId7"/>
            <a:stretch>
              <a:fillRect/>
            </a:stretch>
          </p:blipFill>
          <p:spPr>
            <a:xfrm>
              <a:off x="2467666" y="5723667"/>
              <a:ext cx="2066956" cy="440948"/>
            </a:xfrm>
            <a:prstGeom prst="rect">
              <a:avLst/>
            </a:prstGeom>
          </p:spPr>
        </p:pic>
      </p:grpSp>
      <p:sp>
        <p:nvSpPr>
          <p:cNvPr id="2" name="Title 1"/>
          <p:cNvSpPr>
            <a:spLocks noGrp="1"/>
          </p:cNvSpPr>
          <p:nvPr>
            <p:ph type="ctrTitle"/>
          </p:nvPr>
        </p:nvSpPr>
        <p:spPr/>
        <p:txBody>
          <a:bodyPr/>
          <a:lstStyle/>
          <a:p>
            <a:r>
              <a:rPr lang="en-US" dirty="0" smtClean="0"/>
              <a:t>Meeting </a:t>
            </a:r>
            <a:endParaRPr lang="en-US" dirty="0"/>
          </a:p>
        </p:txBody>
      </p:sp>
      <p:sp>
        <p:nvSpPr>
          <p:cNvPr id="3" name="Subtitle 2"/>
          <p:cNvSpPr>
            <a:spLocks noGrp="1"/>
          </p:cNvSpPr>
          <p:nvPr>
            <p:ph type="subTitle" idx="1"/>
          </p:nvPr>
        </p:nvSpPr>
        <p:spPr>
          <a:xfrm>
            <a:off x="1371601" y="3886202"/>
            <a:ext cx="6400800" cy="1758951"/>
          </a:xfrm>
        </p:spPr>
        <p:txBody>
          <a:bodyPr/>
          <a:lstStyle/>
          <a:p>
            <a:r>
              <a:rPr lang="en-US" dirty="0" smtClean="0"/>
              <a:t>Thursday May 4, 2017</a:t>
            </a:r>
          </a:p>
          <a:p>
            <a:r>
              <a:rPr lang="en-US" dirty="0" smtClean="0"/>
              <a:t>10:00 – 11:30 am</a:t>
            </a:r>
            <a:endParaRPr lang="en-US" dirty="0"/>
          </a:p>
        </p:txBody>
      </p:sp>
      <p:pic>
        <p:nvPicPr>
          <p:cNvPr id="5" name="Picture 4"/>
          <p:cNvPicPr>
            <a:picLocks noChangeAspect="1"/>
          </p:cNvPicPr>
          <p:nvPr/>
        </p:nvPicPr>
        <p:blipFill>
          <a:blip r:embed="rId8"/>
          <a:stretch>
            <a:fillRect/>
          </a:stretch>
        </p:blipFill>
        <p:spPr>
          <a:xfrm>
            <a:off x="863836" y="6263969"/>
            <a:ext cx="2123048" cy="594041"/>
          </a:xfrm>
          <a:prstGeom prst="rect">
            <a:avLst/>
          </a:prstGeom>
        </p:spPr>
      </p:pic>
      <p:pic>
        <p:nvPicPr>
          <p:cNvPr id="6" name="Picture 5"/>
          <p:cNvPicPr>
            <a:picLocks noChangeAspect="1"/>
          </p:cNvPicPr>
          <p:nvPr/>
        </p:nvPicPr>
        <p:blipFill rotWithShape="1">
          <a:blip r:embed="rId9"/>
          <a:srcRect t="-2996" b="-1"/>
          <a:stretch/>
        </p:blipFill>
        <p:spPr>
          <a:xfrm>
            <a:off x="2846" y="6246443"/>
            <a:ext cx="423334" cy="602076"/>
          </a:xfrm>
          <a:prstGeom prst="rect">
            <a:avLst/>
          </a:prstGeom>
        </p:spPr>
      </p:pic>
    </p:spTree>
    <p:extLst>
      <p:ext uri="{BB962C8B-B14F-4D97-AF65-F5344CB8AC3E}">
        <p14:creationId xmlns:p14="http://schemas.microsoft.com/office/powerpoint/2010/main" val="1592253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7924800" cy="930707"/>
          </a:xfrm>
        </p:spPr>
        <p:txBody>
          <a:bodyPr/>
          <a:lstStyle/>
          <a:p>
            <a:r>
              <a:rPr lang="en-US" sz="3400" dirty="0" smtClean="0">
                <a:solidFill>
                  <a:srgbClr val="F2D9A4"/>
                </a:solidFill>
              </a:rPr>
              <a:t>Consequences</a:t>
            </a:r>
            <a:endParaRPr lang="en-US" sz="3400" dirty="0">
              <a:solidFill>
                <a:srgbClr val="F2D9A4"/>
              </a:solidFill>
            </a:endParaRPr>
          </a:p>
        </p:txBody>
      </p:sp>
      <p:sp>
        <p:nvSpPr>
          <p:cNvPr id="3" name="Content Placeholder 2"/>
          <p:cNvSpPr>
            <a:spLocks noGrp="1"/>
          </p:cNvSpPr>
          <p:nvPr>
            <p:ph sz="quarter" idx="13"/>
          </p:nvPr>
        </p:nvSpPr>
        <p:spPr>
          <a:xfrm>
            <a:off x="656360" y="1438420"/>
            <a:ext cx="7924800" cy="4114800"/>
          </a:xfrm>
          <a:prstGeom prst="rect">
            <a:avLst/>
          </a:prstGeom>
        </p:spPr>
        <p:txBody>
          <a:bodyPr>
            <a:noAutofit/>
          </a:bodyPr>
          <a:lstStyle/>
          <a:p>
            <a:pPr marL="0" indent="0">
              <a:buNone/>
            </a:pPr>
            <a:r>
              <a:rPr lang="en-US" sz="2600" b="1" i="1" dirty="0"/>
              <a:t>Excessive reassurance-seeking behaviors</a:t>
            </a:r>
            <a:r>
              <a:rPr lang="en-CA" sz="2600" dirty="0"/>
              <a:t> </a:t>
            </a:r>
            <a:endParaRPr lang="en-CA" sz="2600" dirty="0" smtClean="0"/>
          </a:p>
          <a:p>
            <a:pPr lvl="1"/>
            <a:r>
              <a:rPr lang="en-US" sz="2600" dirty="0"/>
              <a:t>obsessive counting of fetal </a:t>
            </a:r>
            <a:r>
              <a:rPr lang="en-US" sz="2600" dirty="0" smtClean="0"/>
              <a:t>movements, </a:t>
            </a:r>
            <a:r>
              <a:rPr lang="en-US" sz="2600" dirty="0"/>
              <a:t>frequent calls and visits to health care </a:t>
            </a:r>
            <a:r>
              <a:rPr lang="en-US" sz="2600" dirty="0" smtClean="0"/>
              <a:t>providers, </a:t>
            </a:r>
            <a:r>
              <a:rPr lang="en-US" sz="2600" dirty="0"/>
              <a:t>requests for additional </a:t>
            </a:r>
            <a:r>
              <a:rPr lang="en-US" sz="2600" dirty="0" smtClean="0"/>
              <a:t>ultrasounds, </a:t>
            </a:r>
            <a:r>
              <a:rPr lang="en-US" sz="2600" dirty="0"/>
              <a:t>requests for surgical delivery </a:t>
            </a:r>
            <a:endParaRPr lang="en-CA" sz="2600" dirty="0" smtClean="0"/>
          </a:p>
          <a:p>
            <a:pPr marL="0" indent="0">
              <a:buNone/>
            </a:pPr>
            <a:r>
              <a:rPr lang="en-CA" sz="2600" b="1" i="1" dirty="0"/>
              <a:t>Avoiding behaviours</a:t>
            </a:r>
          </a:p>
          <a:p>
            <a:pPr lvl="1"/>
            <a:r>
              <a:rPr lang="en-US" sz="2600" dirty="0"/>
              <a:t>withholding </a:t>
            </a:r>
            <a:r>
              <a:rPr lang="en-US" sz="2600" dirty="0" smtClean="0"/>
              <a:t>attachment, depersonalization </a:t>
            </a:r>
            <a:r>
              <a:rPr lang="en-US" sz="2600" dirty="0"/>
              <a:t>and detachment, </a:t>
            </a:r>
            <a:r>
              <a:rPr lang="en-US" sz="2600" dirty="0" smtClean="0"/>
              <a:t>not </a:t>
            </a:r>
            <a:r>
              <a:rPr lang="en-US" sz="2600" dirty="0"/>
              <a:t>wanting to start dreaming about </a:t>
            </a:r>
            <a:r>
              <a:rPr lang="en-US" sz="2600" dirty="0" smtClean="0"/>
              <a:t>pregnancy, avoiding </a:t>
            </a:r>
            <a:r>
              <a:rPr lang="en-US" sz="2600" dirty="0"/>
              <a:t>discussion </a:t>
            </a:r>
            <a:r>
              <a:rPr lang="en-US" sz="2600" dirty="0" smtClean="0"/>
              <a:t>of pregnancy, avoiding </a:t>
            </a:r>
            <a:r>
              <a:rPr lang="en-US" sz="2600" dirty="0"/>
              <a:t>revealing their </a:t>
            </a:r>
            <a:r>
              <a:rPr lang="en-US" sz="2600" dirty="0" smtClean="0"/>
              <a:t>pregnancy</a:t>
            </a:r>
            <a:endParaRPr lang="en-CA" sz="2600" dirty="0" smtClean="0"/>
          </a:p>
          <a:p>
            <a:pPr marL="0" indent="0">
              <a:buNone/>
            </a:pPr>
            <a:r>
              <a:rPr lang="en-CA" sz="2600" b="1" i="1" dirty="0"/>
              <a:t>Negative daily </a:t>
            </a:r>
            <a:r>
              <a:rPr lang="en-CA" sz="2600" b="1" i="1" dirty="0" smtClean="0"/>
              <a:t>impacts</a:t>
            </a:r>
          </a:p>
          <a:p>
            <a:pPr lvl="1"/>
            <a:r>
              <a:rPr lang="en-US" sz="2600" dirty="0"/>
              <a:t> difficulty </a:t>
            </a:r>
            <a:r>
              <a:rPr lang="en-US" sz="2600" dirty="0" smtClean="0"/>
              <a:t>concentrating, indecisiveness, </a:t>
            </a:r>
            <a:r>
              <a:rPr lang="en-US" sz="2600" dirty="0"/>
              <a:t>and feeling dysfunctional </a:t>
            </a:r>
            <a:endParaRPr lang="en-US" sz="2600" b="1" i="1" dirty="0"/>
          </a:p>
        </p:txBody>
      </p:sp>
    </p:spTree>
    <p:extLst>
      <p:ext uri="{BB962C8B-B14F-4D97-AF65-F5344CB8AC3E}">
        <p14:creationId xmlns:p14="http://schemas.microsoft.com/office/powerpoint/2010/main" val="2145834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are the gaps in the current specific measures?</a:t>
            </a:r>
            <a:endParaRPr lang="en-US" dirty="0"/>
          </a:p>
        </p:txBody>
      </p:sp>
    </p:spTree>
    <p:extLst>
      <p:ext uri="{BB962C8B-B14F-4D97-AF65-F5344CB8AC3E}">
        <p14:creationId xmlns:p14="http://schemas.microsoft.com/office/powerpoint/2010/main" val="582446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development</a:t>
            </a:r>
            <a:endParaRPr lang="en-US" dirty="0"/>
          </a:p>
        </p:txBody>
      </p:sp>
      <p:sp>
        <p:nvSpPr>
          <p:cNvPr id="3" name="Content Placeholder 2"/>
          <p:cNvSpPr>
            <a:spLocks noGrp="1"/>
          </p:cNvSpPr>
          <p:nvPr>
            <p:ph sz="quarter" idx="13"/>
          </p:nvPr>
        </p:nvSpPr>
        <p:spPr/>
        <p:txBody>
          <a:bodyPr>
            <a:normAutofit/>
          </a:bodyPr>
          <a:lstStyle/>
          <a:p>
            <a:r>
              <a:rPr lang="en-US" sz="3200" dirty="0" smtClean="0"/>
              <a:t>Qualitative interviews</a:t>
            </a:r>
          </a:p>
          <a:p>
            <a:r>
              <a:rPr lang="en-US" sz="3200" dirty="0" smtClean="0"/>
              <a:t>Concept analysis</a:t>
            </a:r>
          </a:p>
          <a:p>
            <a:r>
              <a:rPr lang="en-US" sz="3200" dirty="0" smtClean="0"/>
              <a:t>Previous items</a:t>
            </a:r>
          </a:p>
          <a:p>
            <a:endParaRPr lang="en-US" sz="3200" dirty="0"/>
          </a:p>
          <a:p>
            <a:r>
              <a:rPr lang="en-US" sz="3200" dirty="0" smtClean="0"/>
              <a:t>Over 140 items</a:t>
            </a:r>
            <a:endParaRPr lang="en-US" sz="3200" dirty="0"/>
          </a:p>
        </p:txBody>
      </p:sp>
    </p:spTree>
    <p:extLst>
      <p:ext uri="{BB962C8B-B14F-4D97-AF65-F5344CB8AC3E}">
        <p14:creationId xmlns:p14="http://schemas.microsoft.com/office/powerpoint/2010/main" val="2597258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validity</a:t>
            </a:r>
            <a:endParaRPr lang="en-US" dirty="0"/>
          </a:p>
        </p:txBody>
      </p:sp>
      <p:sp>
        <p:nvSpPr>
          <p:cNvPr id="3" name="Content Placeholder 2"/>
          <p:cNvSpPr>
            <a:spLocks noGrp="1"/>
          </p:cNvSpPr>
          <p:nvPr>
            <p:ph sz="quarter" idx="13"/>
          </p:nvPr>
        </p:nvSpPr>
        <p:spPr/>
        <p:txBody>
          <a:bodyPr>
            <a:normAutofit/>
          </a:bodyPr>
          <a:lstStyle/>
          <a:p>
            <a:r>
              <a:rPr lang="en-US" sz="3200" dirty="0" smtClean="0"/>
              <a:t>Invited 10 experts</a:t>
            </a:r>
          </a:p>
          <a:p>
            <a:r>
              <a:rPr lang="en-US" sz="3200" dirty="0" smtClean="0"/>
              <a:t>7 provided feedback</a:t>
            </a:r>
          </a:p>
          <a:p>
            <a:r>
              <a:rPr lang="en-US" sz="3200" dirty="0" smtClean="0"/>
              <a:t>Content validity indices</a:t>
            </a:r>
          </a:p>
          <a:p>
            <a:endParaRPr lang="en-US" sz="3200" dirty="0"/>
          </a:p>
          <a:p>
            <a:r>
              <a:rPr lang="en-US" sz="3200" dirty="0" smtClean="0"/>
              <a:t>Revised items</a:t>
            </a:r>
          </a:p>
          <a:p>
            <a:r>
              <a:rPr lang="en-US" sz="3200" dirty="0" smtClean="0"/>
              <a:t>83 items</a:t>
            </a:r>
            <a:endParaRPr lang="en-US" sz="3200" dirty="0"/>
          </a:p>
        </p:txBody>
      </p:sp>
    </p:spTree>
    <p:extLst>
      <p:ext uri="{BB962C8B-B14F-4D97-AF65-F5344CB8AC3E}">
        <p14:creationId xmlns:p14="http://schemas.microsoft.com/office/powerpoint/2010/main" val="1448085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Pilot study</a:t>
            </a:r>
            <a:endParaRPr lang="en-US"/>
          </a:p>
        </p:txBody>
      </p:sp>
      <p:sp>
        <p:nvSpPr>
          <p:cNvPr id="3" name="Content Placeholder 2"/>
          <p:cNvSpPr>
            <a:spLocks noGrp="1"/>
          </p:cNvSpPr>
          <p:nvPr>
            <p:ph sz="quarter" idx="13"/>
          </p:nvPr>
        </p:nvSpPr>
        <p:spPr/>
        <p:txBody>
          <a:bodyPr>
            <a:normAutofit/>
          </a:bodyPr>
          <a:lstStyle/>
          <a:p>
            <a:r>
              <a:rPr lang="en-US" sz="3200" dirty="0" smtClean="0"/>
              <a:t>Face validity</a:t>
            </a:r>
          </a:p>
          <a:p>
            <a:r>
              <a:rPr lang="en-US" sz="3200" dirty="0" smtClean="0"/>
              <a:t>20 pregnant women</a:t>
            </a:r>
          </a:p>
          <a:p>
            <a:r>
              <a:rPr lang="en-US" sz="3200" dirty="0" smtClean="0"/>
              <a:t>Cognitive interviewing</a:t>
            </a:r>
          </a:p>
          <a:p>
            <a:r>
              <a:rPr lang="en-US" sz="3200" dirty="0" smtClean="0"/>
              <a:t>Ethics approval</a:t>
            </a:r>
          </a:p>
          <a:p>
            <a:r>
              <a:rPr lang="en-US" sz="3200" dirty="0" smtClean="0"/>
              <a:t>Just started recruitment</a:t>
            </a:r>
            <a:endParaRPr lang="en-US" sz="3200" dirty="0"/>
          </a:p>
        </p:txBody>
      </p:sp>
    </p:spTree>
    <p:extLst>
      <p:ext uri="{BB962C8B-B14F-4D97-AF65-F5344CB8AC3E}">
        <p14:creationId xmlns:p14="http://schemas.microsoft.com/office/powerpoint/2010/main" val="253449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2D9A4"/>
                </a:solidFill>
              </a:rPr>
              <a:t>Next steps</a:t>
            </a:r>
            <a:endParaRPr lang="en-US" dirty="0">
              <a:solidFill>
                <a:srgbClr val="F2D9A4"/>
              </a:solidFill>
            </a:endParaRPr>
          </a:p>
        </p:txBody>
      </p:sp>
      <p:sp>
        <p:nvSpPr>
          <p:cNvPr id="3" name="Content Placeholder 2"/>
          <p:cNvSpPr>
            <a:spLocks noGrp="1"/>
          </p:cNvSpPr>
          <p:nvPr>
            <p:ph sz="quarter" idx="13"/>
          </p:nvPr>
        </p:nvSpPr>
        <p:spPr>
          <a:xfrm>
            <a:off x="662374" y="1957295"/>
            <a:ext cx="3920837" cy="3694079"/>
          </a:xfrm>
        </p:spPr>
        <p:txBody>
          <a:bodyPr>
            <a:normAutofit fontScale="92500"/>
          </a:bodyPr>
          <a:lstStyle/>
          <a:p>
            <a:r>
              <a:rPr lang="en-US" sz="2800" dirty="0" smtClean="0"/>
              <a:t>Revising the PSAS based on findings of pilot study</a:t>
            </a:r>
          </a:p>
          <a:p>
            <a:r>
              <a:rPr lang="en-US" sz="2800" dirty="0" smtClean="0"/>
              <a:t>A larger study to conduct factor analysis for item reduction</a:t>
            </a:r>
          </a:p>
          <a:p>
            <a:r>
              <a:rPr lang="en-US" sz="2800" dirty="0" smtClean="0"/>
              <a:t>A second study to validate the tool against clinical diagnosis</a:t>
            </a:r>
          </a:p>
          <a:p>
            <a:endParaRPr lang="en-US" sz="2800" dirty="0" smtClean="0"/>
          </a:p>
          <a:p>
            <a:endParaRPr lang="en-US" sz="2800" dirty="0"/>
          </a:p>
        </p:txBody>
      </p:sp>
      <p:pic>
        <p:nvPicPr>
          <p:cNvPr id="4" name="Picture 3"/>
          <p:cNvPicPr>
            <a:picLocks noChangeAspect="1"/>
          </p:cNvPicPr>
          <p:nvPr/>
        </p:nvPicPr>
        <p:blipFill>
          <a:blip r:embed="rId2"/>
          <a:stretch>
            <a:fillRect/>
          </a:stretch>
        </p:blipFill>
        <p:spPr>
          <a:xfrm>
            <a:off x="4583211" y="3150348"/>
            <a:ext cx="4270677" cy="2008843"/>
          </a:xfrm>
          <a:prstGeom prst="rect">
            <a:avLst/>
          </a:prstGeom>
        </p:spPr>
      </p:pic>
    </p:spTree>
    <p:extLst>
      <p:ext uri="{BB962C8B-B14F-4D97-AF65-F5344CB8AC3E}">
        <p14:creationId xmlns:p14="http://schemas.microsoft.com/office/powerpoint/2010/main" val="2785396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630600" y="955200"/>
            <a:ext cx="7893000" cy="1698800"/>
          </a:xfrm>
          <a:prstGeom prst="rect">
            <a:avLst/>
          </a:prstGeom>
        </p:spPr>
        <p:txBody>
          <a:bodyPr lIns="91425" tIns="91425" rIns="91425" bIns="91425" anchor="b" anchorCtr="0">
            <a:noAutofit/>
          </a:bodyPr>
          <a:lstStyle/>
          <a:p>
            <a:pPr lvl="0">
              <a:spcBef>
                <a:spcPts val="0"/>
              </a:spcBef>
              <a:buNone/>
            </a:pPr>
            <a:r>
              <a:rPr lang="en"/>
              <a:t>Informed Refusal of Postdates Induction</a:t>
            </a:r>
          </a:p>
        </p:txBody>
      </p:sp>
      <p:sp>
        <p:nvSpPr>
          <p:cNvPr id="69" name="Shape 69"/>
          <p:cNvSpPr txBox="1">
            <a:spLocks noGrp="1"/>
          </p:cNvSpPr>
          <p:nvPr>
            <p:ph type="subTitle" idx="1"/>
          </p:nvPr>
        </p:nvSpPr>
        <p:spPr>
          <a:xfrm>
            <a:off x="630600" y="4304500"/>
            <a:ext cx="7893000" cy="1698800"/>
          </a:xfrm>
          <a:prstGeom prst="rect">
            <a:avLst/>
          </a:prstGeom>
        </p:spPr>
        <p:txBody>
          <a:bodyPr lIns="91425" tIns="91425" rIns="91425" bIns="91425" anchor="b" anchorCtr="0">
            <a:noAutofit/>
          </a:bodyPr>
          <a:lstStyle/>
          <a:p>
            <a:pPr lvl="0">
              <a:spcBef>
                <a:spcPts val="0"/>
              </a:spcBef>
              <a:buNone/>
            </a:pPr>
            <a:r>
              <a:rPr lang="en"/>
              <a:t>Research Idea</a:t>
            </a:r>
          </a:p>
          <a:p>
            <a:pPr lvl="0">
              <a:spcBef>
                <a:spcPts val="0"/>
              </a:spcBef>
              <a:buNone/>
            </a:pPr>
            <a:r>
              <a:rPr lang="en"/>
              <a:t>Luba Butska RM PhD</a:t>
            </a:r>
          </a:p>
        </p:txBody>
      </p:sp>
      <p:pic>
        <p:nvPicPr>
          <p:cNvPr id="70" name="Shape 70" descr="clock2.jpg"/>
          <p:cNvPicPr preferRelativeResize="0"/>
          <p:nvPr/>
        </p:nvPicPr>
        <p:blipFill>
          <a:blip r:embed="rId3">
            <a:alphaModFix/>
          </a:blip>
          <a:stretch>
            <a:fillRect/>
          </a:stretch>
        </p:blipFill>
        <p:spPr>
          <a:xfrm>
            <a:off x="2858328" y="2571967"/>
            <a:ext cx="3076575" cy="1981200"/>
          </a:xfrm>
          <a:prstGeom prst="rect">
            <a:avLst/>
          </a:prstGeom>
          <a:noFill/>
          <a:ln>
            <a:noFill/>
          </a:ln>
        </p:spPr>
      </p:pic>
    </p:spTree>
    <p:extLst>
      <p:ext uri="{BB962C8B-B14F-4D97-AF65-F5344CB8AC3E}">
        <p14:creationId xmlns:p14="http://schemas.microsoft.com/office/powerpoint/2010/main" val="1770349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96967"/>
            <a:ext cx="8520600" cy="860000"/>
          </a:xfrm>
          <a:prstGeom prst="rect">
            <a:avLst/>
          </a:prstGeom>
        </p:spPr>
        <p:txBody>
          <a:bodyPr lIns="91425" tIns="91425" rIns="91425" bIns="91425" anchor="t" anchorCtr="0">
            <a:noAutofit/>
          </a:bodyPr>
          <a:lstStyle/>
          <a:p>
            <a:pPr lvl="0">
              <a:spcBef>
                <a:spcPts val="0"/>
              </a:spcBef>
              <a:buNone/>
            </a:pPr>
            <a:endParaRPr/>
          </a:p>
        </p:txBody>
      </p:sp>
      <p:sp>
        <p:nvSpPr>
          <p:cNvPr id="76" name="Shape 76"/>
          <p:cNvSpPr txBox="1">
            <a:spLocks noGrp="1"/>
          </p:cNvSpPr>
          <p:nvPr>
            <p:ph type="body" idx="1"/>
          </p:nvPr>
        </p:nvSpPr>
        <p:spPr>
          <a:xfrm>
            <a:off x="311700" y="1890400"/>
            <a:ext cx="8520600" cy="4201200"/>
          </a:xfrm>
          <a:prstGeom prst="rect">
            <a:avLst/>
          </a:prstGeom>
        </p:spPr>
        <p:txBody>
          <a:bodyPr lIns="91425" tIns="91425" rIns="91425" bIns="91425" anchor="t" anchorCtr="0">
            <a:noAutofit/>
          </a:bodyPr>
          <a:lstStyle/>
          <a:p>
            <a:pPr lvl="0">
              <a:spcBef>
                <a:spcPts val="0"/>
              </a:spcBef>
              <a:buNone/>
            </a:pPr>
            <a:endParaRPr/>
          </a:p>
        </p:txBody>
      </p:sp>
      <p:pic>
        <p:nvPicPr>
          <p:cNvPr id="77" name="Shape 77" title="Reasons for induction: BORN 2011 "/>
          <p:cNvPicPr preferRelativeResize="0"/>
          <p:nvPr/>
        </p:nvPicPr>
        <p:blipFill>
          <a:blip r:embed="rId3">
            <a:alphaModFix/>
          </a:blip>
          <a:stretch>
            <a:fillRect/>
          </a:stretch>
        </p:blipFill>
        <p:spPr>
          <a:xfrm>
            <a:off x="311699" y="496968"/>
            <a:ext cx="7810800" cy="5195899"/>
          </a:xfrm>
          <a:prstGeom prst="rect">
            <a:avLst/>
          </a:prstGeom>
          <a:noFill/>
          <a:ln>
            <a:noFill/>
          </a:ln>
        </p:spPr>
      </p:pic>
    </p:spTree>
    <p:extLst>
      <p:ext uri="{BB962C8B-B14F-4D97-AF65-F5344CB8AC3E}">
        <p14:creationId xmlns:p14="http://schemas.microsoft.com/office/powerpoint/2010/main" val="2574468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96967"/>
            <a:ext cx="8520600" cy="860000"/>
          </a:xfrm>
          <a:prstGeom prst="rect">
            <a:avLst/>
          </a:prstGeom>
        </p:spPr>
        <p:txBody>
          <a:bodyPr lIns="91425" tIns="91425" rIns="91425" bIns="91425" anchor="t" anchorCtr="0">
            <a:noAutofit/>
          </a:bodyPr>
          <a:lstStyle/>
          <a:p>
            <a:pPr lvl="0">
              <a:spcBef>
                <a:spcPts val="0"/>
              </a:spcBef>
              <a:buNone/>
            </a:pPr>
            <a:r>
              <a:rPr lang="en"/>
              <a:t>Hannah Trial 1992</a:t>
            </a:r>
          </a:p>
        </p:txBody>
      </p:sp>
      <p:sp>
        <p:nvSpPr>
          <p:cNvPr id="83" name="Shape 83"/>
          <p:cNvSpPr txBox="1">
            <a:spLocks noGrp="1"/>
          </p:cNvSpPr>
          <p:nvPr>
            <p:ph type="body" idx="1"/>
          </p:nvPr>
        </p:nvSpPr>
        <p:spPr>
          <a:xfrm>
            <a:off x="311700" y="1890400"/>
            <a:ext cx="8520600" cy="4201200"/>
          </a:xfrm>
          <a:prstGeom prst="rect">
            <a:avLst/>
          </a:prstGeom>
        </p:spPr>
        <p:txBody>
          <a:bodyPr lIns="91425" tIns="91425" rIns="91425" bIns="91425" anchor="t" anchorCtr="0">
            <a:noAutofit/>
          </a:bodyPr>
          <a:lstStyle/>
          <a:p>
            <a:pPr marL="0" lvl="0" indent="0" rtl="0">
              <a:spcBef>
                <a:spcPts val="0"/>
              </a:spcBef>
              <a:spcAft>
                <a:spcPts val="0"/>
              </a:spcAft>
              <a:buNone/>
            </a:pPr>
            <a:r>
              <a:rPr lang="en" sz="2200">
                <a:solidFill>
                  <a:srgbClr val="000000"/>
                </a:solidFill>
              </a:rPr>
              <a:t>RCT at &gt;= 41 weeks </a:t>
            </a:r>
          </a:p>
          <a:p>
            <a:pPr lvl="0" rtl="0">
              <a:spcBef>
                <a:spcPts val="0"/>
              </a:spcBef>
              <a:buNone/>
            </a:pPr>
            <a:r>
              <a:rPr lang="en" sz="1100">
                <a:solidFill>
                  <a:srgbClr val="000000"/>
                </a:solidFill>
                <a:latin typeface="Arial"/>
                <a:ea typeface="Arial"/>
                <a:cs typeface="Arial"/>
                <a:sym typeface="Arial"/>
              </a:rPr>
              <a:t>　</a:t>
            </a:r>
            <a:r>
              <a:rPr lang="en" sz="2200">
                <a:solidFill>
                  <a:srgbClr val="000000"/>
                </a:solidFill>
              </a:rPr>
              <a:t>3407 women</a:t>
            </a:r>
          </a:p>
          <a:p>
            <a:pPr marL="0" lvl="0" indent="0" rtl="0">
              <a:spcBef>
                <a:spcPts val="0"/>
              </a:spcBef>
              <a:spcAft>
                <a:spcPts val="0"/>
              </a:spcAft>
              <a:buNone/>
            </a:pPr>
            <a:r>
              <a:rPr lang="en" sz="2200">
                <a:solidFill>
                  <a:srgbClr val="000000"/>
                </a:solidFill>
              </a:rPr>
              <a:t>Induction within 2-3 days (study group) vs monitored (control group)</a:t>
            </a:r>
          </a:p>
          <a:p>
            <a:pPr marL="0" lvl="0" indent="0" rtl="0">
              <a:spcBef>
                <a:spcPts val="0"/>
              </a:spcBef>
              <a:spcAft>
                <a:spcPts val="0"/>
              </a:spcAft>
              <a:buNone/>
            </a:pPr>
            <a:endParaRPr sz="2200">
              <a:solidFill>
                <a:srgbClr val="000000"/>
              </a:solidFill>
            </a:endParaRPr>
          </a:p>
          <a:p>
            <a:pPr marL="0" lvl="0" indent="0" rtl="0">
              <a:spcBef>
                <a:spcPts val="0"/>
              </a:spcBef>
              <a:spcAft>
                <a:spcPts val="0"/>
              </a:spcAft>
              <a:buNone/>
            </a:pPr>
            <a:r>
              <a:rPr lang="en" sz="2200">
                <a:solidFill>
                  <a:srgbClr val="000000"/>
                </a:solidFill>
              </a:rPr>
              <a:t>Serial monitoring : FM count and AFV + NST 2-3 per week</a:t>
            </a:r>
          </a:p>
          <a:p>
            <a:pPr marL="0" lvl="0" indent="0" rtl="0">
              <a:spcBef>
                <a:spcPts val="0"/>
              </a:spcBef>
              <a:spcAft>
                <a:spcPts val="0"/>
              </a:spcAft>
              <a:buNone/>
            </a:pPr>
            <a:endParaRPr sz="2200">
              <a:solidFill>
                <a:srgbClr val="000000"/>
              </a:solidFill>
            </a:endParaRPr>
          </a:p>
          <a:p>
            <a:pPr marL="0" lvl="0" indent="0" rtl="0">
              <a:spcBef>
                <a:spcPts val="0"/>
              </a:spcBef>
              <a:spcAft>
                <a:spcPts val="0"/>
              </a:spcAft>
              <a:buNone/>
            </a:pPr>
            <a:r>
              <a:rPr lang="en" sz="2200">
                <a:solidFill>
                  <a:srgbClr val="000000"/>
                </a:solidFill>
              </a:rPr>
              <a:t>Induced: NST abnormal, low AFV, OBS complication, 44 w</a:t>
            </a:r>
          </a:p>
          <a:p>
            <a:pPr marL="0" lvl="0" indent="0" rtl="0">
              <a:spcBef>
                <a:spcPts val="0"/>
              </a:spcBef>
              <a:spcAft>
                <a:spcPts val="0"/>
              </a:spcAft>
              <a:buNone/>
            </a:pPr>
            <a:endParaRPr sz="2400">
              <a:solidFill>
                <a:srgbClr val="000000"/>
              </a:solidFill>
            </a:endParaRPr>
          </a:p>
          <a:p>
            <a:pPr lvl="0">
              <a:spcBef>
                <a:spcPts val="0"/>
              </a:spcBef>
              <a:buNone/>
            </a:pPr>
            <a:endParaRPr>
              <a:latin typeface="Calibri"/>
              <a:ea typeface="Calibri"/>
              <a:cs typeface="Calibri"/>
              <a:sym typeface="Calibri"/>
            </a:endParaRPr>
          </a:p>
        </p:txBody>
      </p:sp>
    </p:spTree>
    <p:extLst>
      <p:ext uri="{BB962C8B-B14F-4D97-AF65-F5344CB8AC3E}">
        <p14:creationId xmlns:p14="http://schemas.microsoft.com/office/powerpoint/2010/main" val="2308554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96967"/>
            <a:ext cx="8520600" cy="860000"/>
          </a:xfrm>
          <a:prstGeom prst="rect">
            <a:avLst/>
          </a:prstGeom>
        </p:spPr>
        <p:txBody>
          <a:bodyPr lIns="91425" tIns="91425" rIns="91425" bIns="91425" anchor="t" anchorCtr="0">
            <a:noAutofit/>
          </a:bodyPr>
          <a:lstStyle/>
          <a:p>
            <a:pPr lvl="0">
              <a:spcBef>
                <a:spcPts val="0"/>
              </a:spcBef>
              <a:buNone/>
            </a:pPr>
            <a:r>
              <a:rPr lang="en"/>
              <a:t>Hannah Outcomes &amp; Result: IOL @41</a:t>
            </a:r>
          </a:p>
        </p:txBody>
      </p:sp>
      <p:sp>
        <p:nvSpPr>
          <p:cNvPr id="89" name="Shape 89"/>
          <p:cNvSpPr txBox="1">
            <a:spLocks noGrp="1"/>
          </p:cNvSpPr>
          <p:nvPr>
            <p:ph type="body" idx="1"/>
          </p:nvPr>
        </p:nvSpPr>
        <p:spPr>
          <a:xfrm>
            <a:off x="311700" y="1890400"/>
            <a:ext cx="4576200" cy="4201200"/>
          </a:xfrm>
          <a:prstGeom prst="rect">
            <a:avLst/>
          </a:prstGeom>
        </p:spPr>
        <p:txBody>
          <a:bodyPr lIns="91425" tIns="91425" rIns="91425" bIns="91425" anchor="t" anchorCtr="0">
            <a:noAutofit/>
          </a:bodyPr>
          <a:lstStyle/>
          <a:p>
            <a:pPr marL="0" lvl="0" indent="0" rtl="0">
              <a:spcBef>
                <a:spcPts val="0"/>
              </a:spcBef>
              <a:spcAft>
                <a:spcPts val="0"/>
              </a:spcAft>
              <a:buNone/>
            </a:pPr>
            <a:r>
              <a:rPr lang="en" sz="2400">
                <a:solidFill>
                  <a:srgbClr val="000000"/>
                </a:solidFill>
              </a:rPr>
              <a:t>Rate of CS: lower in induction group</a:t>
            </a:r>
          </a:p>
          <a:p>
            <a:pPr marL="0" lvl="0" indent="0" rtl="0">
              <a:spcBef>
                <a:spcPts val="0"/>
              </a:spcBef>
              <a:spcAft>
                <a:spcPts val="0"/>
              </a:spcAft>
              <a:buNone/>
            </a:pPr>
            <a:endParaRPr sz="2400">
              <a:solidFill>
                <a:srgbClr val="000000"/>
              </a:solidFill>
            </a:endParaRPr>
          </a:p>
          <a:p>
            <a:pPr marL="0" lvl="0" indent="0" rtl="0">
              <a:spcBef>
                <a:spcPts val="0"/>
              </a:spcBef>
              <a:spcAft>
                <a:spcPts val="0"/>
              </a:spcAft>
              <a:buNone/>
            </a:pPr>
            <a:r>
              <a:rPr lang="en" sz="2400">
                <a:solidFill>
                  <a:srgbClr val="000000"/>
                </a:solidFill>
              </a:rPr>
              <a:t>Perinatal mortality and neonatal morbidity: similar</a:t>
            </a:r>
          </a:p>
          <a:p>
            <a:pPr marL="0" lvl="0" indent="0" rtl="0">
              <a:spcBef>
                <a:spcPts val="0"/>
              </a:spcBef>
              <a:spcAft>
                <a:spcPts val="0"/>
              </a:spcAft>
              <a:buNone/>
            </a:pPr>
            <a:endParaRPr sz="2400">
              <a:solidFill>
                <a:srgbClr val="000000"/>
              </a:solidFill>
            </a:endParaRPr>
          </a:p>
          <a:p>
            <a:pPr marL="0" lvl="0" indent="0" rtl="0">
              <a:spcBef>
                <a:spcPts val="0"/>
              </a:spcBef>
              <a:spcAft>
                <a:spcPts val="0"/>
              </a:spcAft>
              <a:buNone/>
            </a:pPr>
            <a:r>
              <a:rPr lang="en" sz="2400">
                <a:solidFill>
                  <a:srgbClr val="000000"/>
                </a:solidFill>
              </a:rPr>
              <a:t>Routine offer of induction at 41+0 </a:t>
            </a:r>
          </a:p>
          <a:p>
            <a:pPr marL="0" lvl="0" indent="0" rtl="0">
              <a:spcBef>
                <a:spcPts val="0"/>
              </a:spcBef>
              <a:spcAft>
                <a:spcPts val="0"/>
              </a:spcAft>
              <a:buNone/>
            </a:pPr>
            <a:endParaRPr sz="2400">
              <a:solidFill>
                <a:srgbClr val="000000"/>
              </a:solidFill>
            </a:endParaRPr>
          </a:p>
          <a:p>
            <a:pPr marL="0" lvl="0" indent="0" rtl="0">
              <a:spcBef>
                <a:spcPts val="0"/>
              </a:spcBef>
              <a:spcAft>
                <a:spcPts val="0"/>
              </a:spcAft>
              <a:buNone/>
            </a:pPr>
            <a:endParaRPr sz="2400">
              <a:solidFill>
                <a:srgbClr val="000000"/>
              </a:solidFill>
            </a:endParaRPr>
          </a:p>
        </p:txBody>
      </p:sp>
      <p:pic>
        <p:nvPicPr>
          <p:cNvPr id="90" name="Shape 90" descr="chicken.jpg"/>
          <p:cNvPicPr preferRelativeResize="0"/>
          <p:nvPr/>
        </p:nvPicPr>
        <p:blipFill>
          <a:blip r:embed="rId3">
            <a:alphaModFix/>
          </a:blip>
          <a:stretch>
            <a:fillRect/>
          </a:stretch>
        </p:blipFill>
        <p:spPr>
          <a:xfrm>
            <a:off x="5028150" y="2237933"/>
            <a:ext cx="3983450" cy="3761632"/>
          </a:xfrm>
          <a:prstGeom prst="rect">
            <a:avLst/>
          </a:prstGeom>
          <a:noFill/>
          <a:ln>
            <a:noFill/>
          </a:ln>
        </p:spPr>
      </p:pic>
    </p:spTree>
    <p:extLst>
      <p:ext uri="{BB962C8B-B14F-4D97-AF65-F5344CB8AC3E}">
        <p14:creationId xmlns:p14="http://schemas.microsoft.com/office/powerpoint/2010/main" val="2017493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20" y="4191010"/>
            <a:ext cx="7772400" cy="1577975"/>
          </a:xfrm>
        </p:spPr>
        <p:txBody>
          <a:bodyPr>
            <a:normAutofit/>
          </a:bodyPr>
          <a:lstStyle/>
          <a:p>
            <a:r>
              <a:rPr lang="en-US" dirty="0" smtClean="0"/>
              <a:t>Agenda</a:t>
            </a:r>
            <a:br>
              <a:rPr lang="en-US" dirty="0" smtClean="0"/>
            </a:br>
            <a:r>
              <a:rPr lang="en-US" dirty="0" smtClean="0"/>
              <a:t>Welcome and Update</a:t>
            </a:r>
            <a:endParaRPr lang="en-US" dirty="0"/>
          </a:p>
        </p:txBody>
      </p:sp>
      <p:sp>
        <p:nvSpPr>
          <p:cNvPr id="5" name="Text Placeholder 4"/>
          <p:cNvSpPr>
            <a:spLocks noGrp="1"/>
          </p:cNvSpPr>
          <p:nvPr>
            <p:ph type="body" idx="1"/>
          </p:nvPr>
        </p:nvSpPr>
        <p:spPr>
          <a:xfrm>
            <a:off x="722323" y="2986487"/>
            <a:ext cx="7851229" cy="696280"/>
          </a:xfrm>
        </p:spPr>
        <p:txBody>
          <a:bodyPr>
            <a:normAutofit fontScale="92500" lnSpcReduction="10000"/>
          </a:bodyPr>
          <a:lstStyle/>
          <a:p>
            <a:r>
              <a:rPr lang="en-US" dirty="0" smtClean="0"/>
              <a:t>Allison Campbell, </a:t>
            </a:r>
            <a:r>
              <a:rPr lang="en-CA" dirty="0"/>
              <a:t>Instructor and Undergraduate Program </a:t>
            </a:r>
            <a:r>
              <a:rPr lang="en-CA" dirty="0" smtClean="0"/>
              <a:t>Lead, </a:t>
            </a:r>
            <a:endParaRPr lang="en-CA" dirty="0"/>
          </a:p>
          <a:p>
            <a:r>
              <a:rPr lang="en-CA" dirty="0" smtClean="0"/>
              <a:t>UBC Midwifery Program</a:t>
            </a:r>
            <a:endParaRPr lang="en-CA" dirty="0"/>
          </a:p>
        </p:txBody>
      </p:sp>
    </p:spTree>
    <p:extLst>
      <p:ext uri="{BB962C8B-B14F-4D97-AF65-F5344CB8AC3E}">
        <p14:creationId xmlns:p14="http://schemas.microsoft.com/office/powerpoint/2010/main" val="3058475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96967"/>
            <a:ext cx="8520600" cy="860000"/>
          </a:xfrm>
          <a:prstGeom prst="rect">
            <a:avLst/>
          </a:prstGeom>
        </p:spPr>
        <p:txBody>
          <a:bodyPr lIns="91425" tIns="91425" rIns="91425" bIns="91425" anchor="t" anchorCtr="0">
            <a:noAutofit/>
          </a:bodyPr>
          <a:lstStyle/>
          <a:p>
            <a:pPr lvl="0">
              <a:spcBef>
                <a:spcPts val="0"/>
              </a:spcBef>
              <a:buNone/>
            </a:pPr>
            <a:endParaRPr/>
          </a:p>
        </p:txBody>
      </p:sp>
      <p:sp>
        <p:nvSpPr>
          <p:cNvPr id="96" name="Shape 96"/>
          <p:cNvSpPr txBox="1">
            <a:spLocks noGrp="1"/>
          </p:cNvSpPr>
          <p:nvPr>
            <p:ph type="body" idx="1"/>
          </p:nvPr>
        </p:nvSpPr>
        <p:spPr>
          <a:xfrm>
            <a:off x="311700" y="1890400"/>
            <a:ext cx="8325900" cy="4201200"/>
          </a:xfrm>
          <a:prstGeom prst="rect">
            <a:avLst/>
          </a:prstGeom>
        </p:spPr>
        <p:txBody>
          <a:bodyPr lIns="91425" tIns="91425" rIns="91425" bIns="91425" anchor="t" anchorCtr="0">
            <a:noAutofit/>
          </a:bodyPr>
          <a:lstStyle/>
          <a:p>
            <a:pPr lvl="0">
              <a:spcBef>
                <a:spcPts val="0"/>
              </a:spcBef>
              <a:buNone/>
            </a:pPr>
            <a:r>
              <a:rPr lang="en"/>
              <a:t>Department of Midwifery: Postdates Pregnancy</a:t>
            </a:r>
          </a:p>
          <a:p>
            <a:pPr lvl="0" rtl="0">
              <a:spcBef>
                <a:spcPts val="0"/>
              </a:spcBef>
              <a:buNone/>
            </a:pPr>
            <a:r>
              <a:rPr lang="en" sz="1200" u="sng">
                <a:solidFill>
                  <a:schemeClr val="hlink"/>
                </a:solidFill>
                <a:latin typeface="Arial"/>
                <a:ea typeface="Arial"/>
                <a:cs typeface="Arial"/>
                <a:sym typeface="Arial"/>
                <a:hlinkClick r:id="rId3"/>
              </a:rPr>
              <a:t>Vancouver</a:t>
            </a:r>
          </a:p>
          <a:p>
            <a:pPr lvl="0">
              <a:spcBef>
                <a:spcPts val="0"/>
              </a:spcBef>
              <a:buNone/>
            </a:pPr>
            <a:r>
              <a:rPr lang="en"/>
              <a:t>Association of Ontario Midwives: When your pregnancy goes past your due date</a:t>
            </a:r>
          </a:p>
          <a:p>
            <a:pPr lvl="0">
              <a:spcBef>
                <a:spcPts val="0"/>
              </a:spcBef>
              <a:buNone/>
            </a:pPr>
            <a:r>
              <a:rPr lang="en" sz="1200" u="sng">
                <a:solidFill>
                  <a:schemeClr val="hlink"/>
                </a:solidFill>
                <a:latin typeface="Arial"/>
                <a:ea typeface="Arial"/>
                <a:cs typeface="Arial"/>
                <a:sym typeface="Arial"/>
                <a:hlinkClick r:id="rId4"/>
              </a:rPr>
              <a:t>AOM</a:t>
            </a:r>
          </a:p>
          <a:p>
            <a:pPr lvl="0">
              <a:spcBef>
                <a:spcPts val="0"/>
              </a:spcBef>
              <a:buNone/>
            </a:pPr>
            <a:r>
              <a:rPr lang="en" sz="1900"/>
              <a:t>ACOG Guidelines: Management of Late-term and Postterm Pregnancies</a:t>
            </a:r>
          </a:p>
          <a:p>
            <a:pPr lvl="0">
              <a:spcBef>
                <a:spcPts val="0"/>
              </a:spcBef>
              <a:buNone/>
            </a:pPr>
            <a:r>
              <a:rPr lang="en" sz="1100" u="sng">
                <a:solidFill>
                  <a:schemeClr val="hlink"/>
                </a:solidFill>
                <a:latin typeface="Arial"/>
                <a:ea typeface="Arial"/>
                <a:cs typeface="Arial"/>
                <a:sym typeface="Arial"/>
                <a:hlinkClick r:id="rId5"/>
              </a:rPr>
              <a:t>ACOG</a:t>
            </a:r>
          </a:p>
        </p:txBody>
      </p:sp>
    </p:spTree>
    <p:extLst>
      <p:ext uri="{BB962C8B-B14F-4D97-AF65-F5344CB8AC3E}">
        <p14:creationId xmlns:p14="http://schemas.microsoft.com/office/powerpoint/2010/main" val="2302214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p:nvPr/>
        </p:nvSpPr>
        <p:spPr>
          <a:xfrm>
            <a:off x="3644525" y="2907633"/>
            <a:ext cx="822300" cy="2807200"/>
          </a:xfrm>
          <a:prstGeom prst="flowChartConnector">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02" name="Shape 102"/>
          <p:cNvSpPr/>
          <p:nvPr/>
        </p:nvSpPr>
        <p:spPr>
          <a:xfrm>
            <a:off x="4647200" y="2907633"/>
            <a:ext cx="621600" cy="2085600"/>
          </a:xfrm>
          <a:prstGeom prst="flowChartConnector">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03" name="Shape 103"/>
          <p:cNvSpPr txBox="1">
            <a:spLocks noGrp="1"/>
          </p:cNvSpPr>
          <p:nvPr>
            <p:ph type="title"/>
          </p:nvPr>
        </p:nvSpPr>
        <p:spPr>
          <a:xfrm>
            <a:off x="311700" y="496967"/>
            <a:ext cx="8520600" cy="860000"/>
          </a:xfrm>
          <a:prstGeom prst="rect">
            <a:avLst/>
          </a:prstGeom>
        </p:spPr>
        <p:txBody>
          <a:bodyPr lIns="91425" tIns="91425" rIns="91425" bIns="91425" anchor="t" anchorCtr="0">
            <a:noAutofit/>
          </a:bodyPr>
          <a:lstStyle/>
          <a:p>
            <a:pPr lvl="0">
              <a:spcBef>
                <a:spcPts val="0"/>
              </a:spcBef>
              <a:buNone/>
            </a:pPr>
            <a:endParaRPr/>
          </a:p>
        </p:txBody>
      </p:sp>
      <p:sp>
        <p:nvSpPr>
          <p:cNvPr id="104" name="Shape 104"/>
          <p:cNvSpPr txBox="1">
            <a:spLocks noGrp="1"/>
          </p:cNvSpPr>
          <p:nvPr>
            <p:ph type="body" idx="1"/>
          </p:nvPr>
        </p:nvSpPr>
        <p:spPr>
          <a:xfrm>
            <a:off x="311700" y="1890400"/>
            <a:ext cx="8520600" cy="4201200"/>
          </a:xfrm>
          <a:prstGeom prst="rect">
            <a:avLst/>
          </a:prstGeom>
        </p:spPr>
        <p:txBody>
          <a:bodyPr lIns="91425" tIns="91425" rIns="91425" bIns="91425" anchor="t" anchorCtr="0">
            <a:noAutofit/>
          </a:bodyPr>
          <a:lstStyle/>
          <a:p>
            <a:pPr lvl="0">
              <a:spcBef>
                <a:spcPts val="0"/>
              </a:spcBef>
              <a:buNone/>
            </a:pPr>
            <a:endParaRPr/>
          </a:p>
        </p:txBody>
      </p:sp>
      <p:pic>
        <p:nvPicPr>
          <p:cNvPr id="105" name="Shape 105" title="Midwifery clients &amp; childbirth indicators"/>
          <p:cNvPicPr preferRelativeResize="0"/>
          <p:nvPr/>
        </p:nvPicPr>
        <p:blipFill rotWithShape="1">
          <a:blip r:embed="rId3">
            <a:alphaModFix/>
          </a:blip>
          <a:srcRect l="-4058" b="-12650"/>
          <a:stretch/>
        </p:blipFill>
        <p:spPr>
          <a:xfrm>
            <a:off x="106975" y="418170"/>
            <a:ext cx="7077832" cy="6021665"/>
          </a:xfrm>
          <a:prstGeom prst="rect">
            <a:avLst/>
          </a:prstGeom>
          <a:noFill/>
          <a:ln>
            <a:noFill/>
          </a:ln>
        </p:spPr>
      </p:pic>
    </p:spTree>
    <p:extLst>
      <p:ext uri="{BB962C8B-B14F-4D97-AF65-F5344CB8AC3E}">
        <p14:creationId xmlns:p14="http://schemas.microsoft.com/office/powerpoint/2010/main" val="1408315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96967"/>
            <a:ext cx="8520600" cy="860000"/>
          </a:xfrm>
          <a:prstGeom prst="rect">
            <a:avLst/>
          </a:prstGeom>
        </p:spPr>
        <p:txBody>
          <a:bodyPr lIns="91425" tIns="91425" rIns="91425" bIns="91425" anchor="t" anchorCtr="0">
            <a:noAutofit/>
          </a:bodyPr>
          <a:lstStyle/>
          <a:p>
            <a:pPr lvl="0">
              <a:spcBef>
                <a:spcPts val="0"/>
              </a:spcBef>
              <a:buNone/>
            </a:pPr>
            <a:endParaRPr/>
          </a:p>
        </p:txBody>
      </p:sp>
      <p:sp>
        <p:nvSpPr>
          <p:cNvPr id="111" name="Shape 111"/>
          <p:cNvSpPr txBox="1">
            <a:spLocks noGrp="1"/>
          </p:cNvSpPr>
          <p:nvPr>
            <p:ph type="body" idx="1"/>
          </p:nvPr>
        </p:nvSpPr>
        <p:spPr>
          <a:xfrm>
            <a:off x="311700" y="1890400"/>
            <a:ext cx="8520600" cy="4201200"/>
          </a:xfrm>
          <a:prstGeom prst="rect">
            <a:avLst/>
          </a:prstGeom>
        </p:spPr>
        <p:txBody>
          <a:bodyPr lIns="91425" tIns="91425" rIns="91425" bIns="91425" anchor="t" anchorCtr="0">
            <a:noAutofit/>
          </a:bodyPr>
          <a:lstStyle/>
          <a:p>
            <a:pPr lvl="0">
              <a:spcBef>
                <a:spcPts val="0"/>
              </a:spcBef>
              <a:buNone/>
            </a:pPr>
            <a:endParaRPr/>
          </a:p>
        </p:txBody>
      </p:sp>
      <p:pic>
        <p:nvPicPr>
          <p:cNvPr id="112" name="Shape 112" descr="whynot.jpg"/>
          <p:cNvPicPr preferRelativeResize="0"/>
          <p:nvPr/>
        </p:nvPicPr>
        <p:blipFill>
          <a:blip r:embed="rId3">
            <a:alphaModFix/>
          </a:blip>
          <a:stretch>
            <a:fillRect/>
          </a:stretch>
        </p:blipFill>
        <p:spPr>
          <a:xfrm>
            <a:off x="311703" y="394435"/>
            <a:ext cx="2550775" cy="3475733"/>
          </a:xfrm>
          <a:prstGeom prst="rect">
            <a:avLst/>
          </a:prstGeom>
          <a:noFill/>
          <a:ln>
            <a:noFill/>
          </a:ln>
        </p:spPr>
      </p:pic>
      <p:pic>
        <p:nvPicPr>
          <p:cNvPr id="113" name="Shape 113" descr="untitled.png"/>
          <p:cNvPicPr preferRelativeResize="0"/>
          <p:nvPr/>
        </p:nvPicPr>
        <p:blipFill>
          <a:blip r:embed="rId4">
            <a:alphaModFix/>
          </a:blip>
          <a:stretch>
            <a:fillRect/>
          </a:stretch>
        </p:blipFill>
        <p:spPr>
          <a:xfrm>
            <a:off x="3676650" y="1727200"/>
            <a:ext cx="1790700" cy="3403600"/>
          </a:xfrm>
          <a:prstGeom prst="rect">
            <a:avLst/>
          </a:prstGeom>
          <a:noFill/>
          <a:ln>
            <a:noFill/>
          </a:ln>
        </p:spPr>
      </p:pic>
      <p:pic>
        <p:nvPicPr>
          <p:cNvPr id="114" name="Shape 114" descr="resistance1.jpg"/>
          <p:cNvPicPr preferRelativeResize="0"/>
          <p:nvPr/>
        </p:nvPicPr>
        <p:blipFill>
          <a:blip r:embed="rId5">
            <a:alphaModFix/>
          </a:blip>
          <a:stretch>
            <a:fillRect/>
          </a:stretch>
        </p:blipFill>
        <p:spPr>
          <a:xfrm>
            <a:off x="6281515" y="1890383"/>
            <a:ext cx="2486025" cy="2451100"/>
          </a:xfrm>
          <a:prstGeom prst="rect">
            <a:avLst/>
          </a:prstGeom>
          <a:noFill/>
          <a:ln>
            <a:noFill/>
          </a:ln>
        </p:spPr>
      </p:pic>
    </p:spTree>
    <p:extLst>
      <p:ext uri="{BB962C8B-B14F-4D97-AF65-F5344CB8AC3E}">
        <p14:creationId xmlns:p14="http://schemas.microsoft.com/office/powerpoint/2010/main" val="3608797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96967"/>
            <a:ext cx="8520600" cy="860000"/>
          </a:xfrm>
          <a:prstGeom prst="rect">
            <a:avLst/>
          </a:prstGeom>
        </p:spPr>
        <p:txBody>
          <a:bodyPr lIns="91425" tIns="91425" rIns="91425" bIns="91425" anchor="t" anchorCtr="0">
            <a:noAutofit/>
          </a:bodyPr>
          <a:lstStyle/>
          <a:p>
            <a:pPr lvl="0">
              <a:spcBef>
                <a:spcPts val="0"/>
              </a:spcBef>
              <a:buNone/>
            </a:pPr>
            <a:r>
              <a:rPr lang="en"/>
              <a:t>ARRIVE</a:t>
            </a:r>
          </a:p>
        </p:txBody>
      </p:sp>
      <p:sp>
        <p:nvSpPr>
          <p:cNvPr id="120" name="Shape 120"/>
          <p:cNvSpPr txBox="1">
            <a:spLocks noGrp="1"/>
          </p:cNvSpPr>
          <p:nvPr>
            <p:ph type="body" idx="1"/>
          </p:nvPr>
        </p:nvSpPr>
        <p:spPr>
          <a:xfrm>
            <a:off x="311700" y="1890400"/>
            <a:ext cx="8520600" cy="4201200"/>
          </a:xfrm>
          <a:prstGeom prst="rect">
            <a:avLst/>
          </a:prstGeom>
        </p:spPr>
        <p:txBody>
          <a:bodyPr lIns="91425" tIns="91425" rIns="91425" bIns="91425" anchor="t" anchorCtr="0">
            <a:noAutofit/>
          </a:bodyPr>
          <a:lstStyle/>
          <a:p>
            <a:pPr lvl="0">
              <a:spcBef>
                <a:spcPts val="0"/>
              </a:spcBef>
              <a:buNone/>
            </a:pPr>
            <a:r>
              <a:rPr lang="en"/>
              <a:t>“A Randomized Trial of Induction Versus Expectant Management”</a:t>
            </a:r>
          </a:p>
          <a:p>
            <a:pPr lvl="0">
              <a:spcBef>
                <a:spcPts val="0"/>
              </a:spcBef>
              <a:buNone/>
            </a:pPr>
            <a:r>
              <a:rPr lang="en"/>
              <a:t>6000 nulliparas: singleton uncomplicated term pregnancies</a:t>
            </a:r>
          </a:p>
          <a:p>
            <a:pPr lvl="0">
              <a:spcBef>
                <a:spcPts val="0"/>
              </a:spcBef>
              <a:buNone/>
            </a:pPr>
            <a:r>
              <a:rPr lang="en"/>
              <a:t>Elective induction at </a:t>
            </a:r>
            <a:r>
              <a:rPr lang="en" sz="3000" b="1"/>
              <a:t>39</a:t>
            </a:r>
            <a:r>
              <a:rPr lang="en"/>
              <a:t> weeks (39+0 - 39+4)</a:t>
            </a:r>
          </a:p>
          <a:p>
            <a:pPr lvl="0">
              <a:spcBef>
                <a:spcPts val="0"/>
              </a:spcBef>
              <a:buNone/>
            </a:pPr>
            <a:r>
              <a:rPr lang="en"/>
              <a:t>Reduces risk of  neonatal morbidity and perinatal mortality</a:t>
            </a:r>
          </a:p>
          <a:p>
            <a:pPr lvl="0">
              <a:spcBef>
                <a:spcPts val="0"/>
              </a:spcBef>
              <a:buNone/>
            </a:pPr>
            <a:r>
              <a:rPr lang="en" sz="1100" u="sng">
                <a:solidFill>
                  <a:schemeClr val="hlink"/>
                </a:solidFill>
                <a:latin typeface="Arial"/>
                <a:ea typeface="Arial"/>
                <a:cs typeface="Arial"/>
                <a:sym typeface="Arial"/>
                <a:hlinkClick r:id="rId3"/>
              </a:rPr>
              <a:t>https://clinicaltrials.gov/ct2/show/NCT01990612</a:t>
            </a:r>
          </a:p>
          <a:p>
            <a:pPr lvl="0">
              <a:spcBef>
                <a:spcPts val="0"/>
              </a:spcBef>
              <a:buNone/>
            </a:pPr>
            <a:endParaRPr/>
          </a:p>
        </p:txBody>
      </p:sp>
    </p:spTree>
    <p:extLst>
      <p:ext uri="{BB962C8B-B14F-4D97-AF65-F5344CB8AC3E}">
        <p14:creationId xmlns:p14="http://schemas.microsoft.com/office/powerpoint/2010/main" val="2174772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496967"/>
            <a:ext cx="8520600" cy="860000"/>
          </a:xfrm>
          <a:prstGeom prst="rect">
            <a:avLst/>
          </a:prstGeom>
        </p:spPr>
        <p:txBody>
          <a:bodyPr lIns="91425" tIns="91425" rIns="91425" bIns="91425" anchor="t" anchorCtr="0">
            <a:noAutofit/>
          </a:bodyPr>
          <a:lstStyle/>
          <a:p>
            <a:pPr lvl="0">
              <a:spcBef>
                <a:spcPts val="0"/>
              </a:spcBef>
              <a:buNone/>
            </a:pPr>
            <a:r>
              <a:rPr lang="en"/>
              <a:t>Study Design Questions</a:t>
            </a:r>
          </a:p>
        </p:txBody>
      </p:sp>
      <p:sp>
        <p:nvSpPr>
          <p:cNvPr id="126" name="Shape 126"/>
          <p:cNvSpPr txBox="1">
            <a:spLocks noGrp="1"/>
          </p:cNvSpPr>
          <p:nvPr>
            <p:ph type="body" idx="1"/>
          </p:nvPr>
        </p:nvSpPr>
        <p:spPr>
          <a:xfrm>
            <a:off x="311700" y="1890400"/>
            <a:ext cx="8520600" cy="4201200"/>
          </a:xfrm>
          <a:prstGeom prst="rect">
            <a:avLst/>
          </a:prstGeom>
        </p:spPr>
        <p:txBody>
          <a:bodyPr lIns="91425" tIns="91425" rIns="91425" bIns="91425" anchor="t" anchorCtr="0">
            <a:noAutofit/>
          </a:bodyPr>
          <a:lstStyle/>
          <a:p>
            <a:pPr lvl="0">
              <a:spcBef>
                <a:spcPts val="0"/>
              </a:spcBef>
              <a:buNone/>
            </a:pPr>
            <a:r>
              <a:rPr lang="en" sz="1900" dirty="0">
                <a:solidFill>
                  <a:srgbClr val="FF0000"/>
                </a:solidFill>
              </a:rPr>
              <a:t>Prospective </a:t>
            </a:r>
            <a:r>
              <a:rPr lang="en" sz="1900" dirty="0" smtClean="0">
                <a:solidFill>
                  <a:srgbClr val="FF0000"/>
                </a:solidFill>
              </a:rPr>
              <a:t>study</a:t>
            </a:r>
            <a:r>
              <a:rPr lang="en" sz="1900" dirty="0">
                <a:solidFill>
                  <a:srgbClr val="FF0000"/>
                </a:solidFill>
              </a:rPr>
              <a:t>	Comparison group?	</a:t>
            </a:r>
            <a:r>
              <a:rPr lang="en" sz="1900" dirty="0" smtClean="0">
                <a:solidFill>
                  <a:srgbClr val="FF0000"/>
                </a:solidFill>
              </a:rPr>
              <a:t>Clinical </a:t>
            </a:r>
            <a:r>
              <a:rPr lang="en" sz="1900" dirty="0">
                <a:solidFill>
                  <a:srgbClr val="FF0000"/>
                </a:solidFill>
              </a:rPr>
              <a:t>Factors</a:t>
            </a:r>
          </a:p>
          <a:p>
            <a:pPr lvl="0">
              <a:spcBef>
                <a:spcPts val="0"/>
              </a:spcBef>
              <a:buNone/>
            </a:pPr>
            <a:r>
              <a:rPr lang="en" sz="1100" u="sng" dirty="0">
                <a:solidFill>
                  <a:srgbClr val="FFFF00"/>
                </a:solidFill>
                <a:latin typeface="Arial"/>
                <a:ea typeface="Arial"/>
                <a:cs typeface="Arial"/>
                <a:sym typeface="Arial"/>
                <a:hlinkClick r:id="rId3"/>
              </a:rPr>
              <a:t>BCLabor&amp;BirthSummary</a:t>
            </a:r>
            <a:r>
              <a:rPr lang="en" dirty="0">
                <a:solidFill>
                  <a:srgbClr val="FFFF00"/>
                </a:solidFill>
              </a:rPr>
              <a:t>		</a:t>
            </a:r>
            <a:r>
              <a:rPr lang="en" dirty="0" smtClean="0">
                <a:solidFill>
                  <a:srgbClr val="FFFF00"/>
                </a:solidFill>
              </a:rPr>
              <a:t>Midwifery </a:t>
            </a:r>
            <a:r>
              <a:rPr lang="en" dirty="0">
                <a:solidFill>
                  <a:srgbClr val="FFFF00"/>
                </a:solidFill>
              </a:rPr>
              <a:t>clients		</a:t>
            </a:r>
            <a:r>
              <a:rPr lang="en" dirty="0" smtClean="0">
                <a:solidFill>
                  <a:srgbClr val="FFFF00"/>
                </a:solidFill>
              </a:rPr>
              <a:t>Age</a:t>
            </a:r>
            <a:endParaRPr lang="en" dirty="0">
              <a:solidFill>
                <a:srgbClr val="FFFF00"/>
              </a:solidFill>
            </a:endParaRPr>
          </a:p>
          <a:p>
            <a:pPr lvl="0">
              <a:spcBef>
                <a:spcPts val="0"/>
              </a:spcBef>
              <a:buNone/>
            </a:pPr>
            <a:r>
              <a:rPr lang="en" sz="1100" u="sng" dirty="0">
                <a:solidFill>
                  <a:srgbClr val="FFFF00"/>
                </a:solidFill>
                <a:latin typeface="Arial"/>
                <a:ea typeface="Arial"/>
                <a:cs typeface="Arial"/>
                <a:sym typeface="Arial"/>
                <a:hlinkClick r:id="rId4"/>
              </a:rPr>
              <a:t>Ontario Statement of Live Birth</a:t>
            </a:r>
            <a:r>
              <a:rPr lang="en" dirty="0"/>
              <a:t>				</a:t>
            </a:r>
            <a:r>
              <a:rPr lang="en" dirty="0" smtClean="0">
                <a:solidFill>
                  <a:srgbClr val="FFFF00"/>
                </a:solidFill>
              </a:rPr>
              <a:t>Monitoring</a:t>
            </a:r>
            <a:endParaRPr lang="en" dirty="0">
              <a:solidFill>
                <a:srgbClr val="FFFF00"/>
              </a:solidFill>
            </a:endParaRPr>
          </a:p>
          <a:p>
            <a:pPr lvl="0">
              <a:spcBef>
                <a:spcPts val="0"/>
              </a:spcBef>
              <a:buNone/>
            </a:pPr>
            <a:r>
              <a:rPr lang="en" dirty="0">
                <a:solidFill>
                  <a:srgbClr val="FFFF00"/>
                </a:solidFill>
              </a:rPr>
              <a:t>						</a:t>
            </a:r>
            <a:r>
              <a:rPr lang="en" dirty="0" smtClean="0">
                <a:solidFill>
                  <a:srgbClr val="FFFF00"/>
                </a:solidFill>
              </a:rPr>
              <a:t>Induction </a:t>
            </a:r>
            <a:r>
              <a:rPr lang="en" dirty="0">
                <a:solidFill>
                  <a:srgbClr val="FFFF00"/>
                </a:solidFill>
              </a:rPr>
              <a:t>at 42w</a:t>
            </a:r>
          </a:p>
          <a:p>
            <a:pPr lvl="0">
              <a:spcBef>
                <a:spcPts val="0"/>
              </a:spcBef>
              <a:buNone/>
            </a:pPr>
            <a:r>
              <a:rPr lang="en" dirty="0">
                <a:solidFill>
                  <a:srgbClr val="FFFF00"/>
                </a:solidFill>
              </a:rPr>
              <a:t>						</a:t>
            </a:r>
            <a:r>
              <a:rPr lang="en" dirty="0" smtClean="0">
                <a:solidFill>
                  <a:srgbClr val="FFFF00"/>
                </a:solidFill>
              </a:rPr>
              <a:t>Cervix</a:t>
            </a:r>
            <a:endParaRPr lang="en" dirty="0">
              <a:solidFill>
                <a:srgbClr val="FFFF00"/>
              </a:solidFill>
            </a:endParaRPr>
          </a:p>
          <a:p>
            <a:pPr lvl="0">
              <a:spcBef>
                <a:spcPts val="0"/>
              </a:spcBef>
              <a:buNone/>
            </a:pPr>
            <a:r>
              <a:rPr lang="en" dirty="0">
                <a:solidFill>
                  <a:srgbClr val="FFFF00"/>
                </a:solidFill>
              </a:rPr>
              <a:t>					</a:t>
            </a:r>
            <a:r>
              <a:rPr lang="en">
                <a:solidFill>
                  <a:srgbClr val="FFFF00"/>
                </a:solidFill>
              </a:rPr>
              <a:t>	</a:t>
            </a:r>
            <a:r>
              <a:rPr lang="en" smtClean="0">
                <a:solidFill>
                  <a:srgbClr val="FFFF00"/>
                </a:solidFill>
              </a:rPr>
              <a:t>“</a:t>
            </a:r>
            <a:r>
              <a:rPr lang="en" dirty="0">
                <a:solidFill>
                  <a:srgbClr val="FFFF00"/>
                </a:solidFill>
              </a:rPr>
              <a:t>Natural” methods</a:t>
            </a:r>
          </a:p>
          <a:p>
            <a:pPr lvl="0">
              <a:spcBef>
                <a:spcPts val="0"/>
              </a:spcBef>
              <a:buNone/>
            </a:pPr>
            <a:endParaRPr dirty="0"/>
          </a:p>
          <a:p>
            <a:pPr lvl="0">
              <a:spcBef>
                <a:spcPts val="0"/>
              </a:spcBef>
              <a:buNone/>
            </a:pPr>
            <a:endParaRPr dirty="0"/>
          </a:p>
          <a:p>
            <a:pPr lvl="0">
              <a:spcBef>
                <a:spcPts val="0"/>
              </a:spcBef>
              <a:buNone/>
            </a:pPr>
            <a:endParaRPr dirty="0"/>
          </a:p>
        </p:txBody>
      </p:sp>
    </p:spTree>
    <p:extLst>
      <p:ext uri="{BB962C8B-B14F-4D97-AF65-F5344CB8AC3E}">
        <p14:creationId xmlns:p14="http://schemas.microsoft.com/office/powerpoint/2010/main" val="3510238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565200"/>
            <a:ext cx="8520600" cy="860000"/>
          </a:xfrm>
          <a:prstGeom prst="rect">
            <a:avLst/>
          </a:prstGeom>
        </p:spPr>
        <p:txBody>
          <a:bodyPr lIns="91425" tIns="91425" rIns="91425" bIns="91425" anchor="t" anchorCtr="0">
            <a:noAutofit/>
          </a:bodyPr>
          <a:lstStyle/>
          <a:p>
            <a:pPr lvl="0">
              <a:spcBef>
                <a:spcPts val="0"/>
              </a:spcBef>
              <a:buNone/>
            </a:pPr>
            <a:endParaRPr/>
          </a:p>
        </p:txBody>
      </p:sp>
      <p:sp>
        <p:nvSpPr>
          <p:cNvPr id="132" name="Shape 132"/>
          <p:cNvSpPr txBox="1">
            <a:spLocks noGrp="1"/>
          </p:cNvSpPr>
          <p:nvPr>
            <p:ph type="body" idx="1"/>
          </p:nvPr>
        </p:nvSpPr>
        <p:spPr>
          <a:xfrm>
            <a:off x="311700" y="1890400"/>
            <a:ext cx="8520600" cy="4201200"/>
          </a:xfrm>
          <a:prstGeom prst="rect">
            <a:avLst/>
          </a:prstGeom>
        </p:spPr>
        <p:txBody>
          <a:bodyPr lIns="91425" tIns="91425" rIns="91425" bIns="91425" anchor="t" anchorCtr="0">
            <a:noAutofit/>
          </a:bodyPr>
          <a:lstStyle/>
          <a:p>
            <a:pPr lvl="0">
              <a:spcBef>
                <a:spcPts val="0"/>
              </a:spcBef>
              <a:buNone/>
            </a:pPr>
            <a:r>
              <a:rPr lang="en"/>
              <a:t>l</a:t>
            </a:r>
          </a:p>
        </p:txBody>
      </p:sp>
      <p:pic>
        <p:nvPicPr>
          <p:cNvPr id="133" name="Shape 133" descr="future.png"/>
          <p:cNvPicPr preferRelativeResize="0"/>
          <p:nvPr/>
        </p:nvPicPr>
        <p:blipFill rotWithShape="1">
          <a:blip r:embed="rId3">
            <a:alphaModFix/>
          </a:blip>
          <a:srcRect l="1969" r="1978"/>
          <a:stretch/>
        </p:blipFill>
        <p:spPr>
          <a:xfrm>
            <a:off x="204724" y="217669"/>
            <a:ext cx="5834400" cy="6081465"/>
          </a:xfrm>
          <a:prstGeom prst="rect">
            <a:avLst/>
          </a:prstGeom>
          <a:noFill/>
          <a:ln>
            <a:noFill/>
          </a:ln>
        </p:spPr>
      </p:pic>
      <p:sp>
        <p:nvSpPr>
          <p:cNvPr id="134" name="Shape 134"/>
          <p:cNvSpPr txBox="1"/>
          <p:nvPr/>
        </p:nvSpPr>
        <p:spPr>
          <a:xfrm>
            <a:off x="6627700" y="1978933"/>
            <a:ext cx="2204700" cy="2081200"/>
          </a:xfrm>
          <a:prstGeom prst="rect">
            <a:avLst/>
          </a:prstGeom>
          <a:noFill/>
          <a:ln>
            <a:noFill/>
          </a:ln>
        </p:spPr>
        <p:txBody>
          <a:bodyPr lIns="91425" tIns="91425" rIns="91425" bIns="91425" anchor="t" anchorCtr="0">
            <a:noAutofit/>
          </a:bodyPr>
          <a:lstStyle/>
          <a:p>
            <a:pPr defTabSz="914400"/>
            <a:r>
              <a:rPr lang="en" sz="1400" kern="0">
                <a:solidFill>
                  <a:srgbClr val="000000"/>
                </a:solidFill>
                <a:cs typeface="Arial"/>
                <a:sym typeface="Arial"/>
              </a:rPr>
              <a:t>THANK YOU!</a:t>
            </a:r>
          </a:p>
          <a:p>
            <a:pPr defTabSz="914400"/>
            <a:endParaRPr sz="1400" kern="0">
              <a:solidFill>
                <a:srgbClr val="000000"/>
              </a:solidFill>
              <a:cs typeface="Arial"/>
              <a:sym typeface="Arial"/>
            </a:endParaRPr>
          </a:p>
          <a:p>
            <a:pPr defTabSz="914400"/>
            <a:r>
              <a:rPr lang="en" sz="1400" kern="0">
                <a:solidFill>
                  <a:srgbClr val="000000"/>
                </a:solidFill>
                <a:cs typeface="Arial"/>
                <a:sym typeface="Arial"/>
              </a:rPr>
              <a:t>Luba Butska RM</a:t>
            </a:r>
          </a:p>
          <a:p>
            <a:pPr defTabSz="914400"/>
            <a:endParaRPr sz="1400" kern="0">
              <a:solidFill>
                <a:srgbClr val="000000"/>
              </a:solidFill>
              <a:cs typeface="Arial"/>
              <a:sym typeface="Arial"/>
            </a:endParaRPr>
          </a:p>
          <a:p>
            <a:pPr defTabSz="914400"/>
            <a:r>
              <a:rPr lang="en" sz="1400" kern="0">
                <a:solidFill>
                  <a:srgbClr val="000000"/>
                </a:solidFill>
                <a:cs typeface="Arial"/>
                <a:sym typeface="Arial"/>
              </a:rPr>
              <a:t>lubamidwife@gmail.com</a:t>
            </a:r>
          </a:p>
        </p:txBody>
      </p:sp>
    </p:spTree>
    <p:extLst>
      <p:ext uri="{BB962C8B-B14F-4D97-AF65-F5344CB8AC3E}">
        <p14:creationId xmlns:p14="http://schemas.microsoft.com/office/powerpoint/2010/main" val="1247232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20" y="4318003"/>
            <a:ext cx="7772400" cy="1450975"/>
          </a:xfrm>
        </p:spPr>
        <p:txBody>
          <a:bodyPr/>
          <a:lstStyle/>
          <a:p>
            <a:r>
              <a:rPr lang="en-US" dirty="0" smtClean="0"/>
              <a:t>Closing Comments</a:t>
            </a:r>
            <a:endParaRPr lang="en-US" dirty="0"/>
          </a:p>
        </p:txBody>
      </p:sp>
      <p:sp>
        <p:nvSpPr>
          <p:cNvPr id="3" name="Text Placeholder 2"/>
          <p:cNvSpPr>
            <a:spLocks noGrp="1"/>
          </p:cNvSpPr>
          <p:nvPr>
            <p:ph type="body" idx="1"/>
          </p:nvPr>
        </p:nvSpPr>
        <p:spPr>
          <a:xfrm>
            <a:off x="722320" y="2906720"/>
            <a:ext cx="7772400" cy="1055687"/>
          </a:xfrm>
        </p:spPr>
        <p:txBody>
          <a:bodyPr/>
          <a:lstStyle/>
          <a:p>
            <a:r>
              <a:rPr lang="en-US" dirty="0" smtClean="0"/>
              <a:t>Allison Campbell</a:t>
            </a:r>
            <a:endParaRPr lang="en-US" dirty="0"/>
          </a:p>
        </p:txBody>
      </p:sp>
    </p:spTree>
    <p:extLst>
      <p:ext uri="{BB962C8B-B14F-4D97-AF65-F5344CB8AC3E}">
        <p14:creationId xmlns:p14="http://schemas.microsoft.com/office/powerpoint/2010/main" val="1378113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69472312"/>
              </p:ext>
            </p:extLst>
          </p:nvPr>
        </p:nvGraphicFramePr>
        <p:xfrm>
          <a:off x="609600" y="1838325"/>
          <a:ext cx="7315200" cy="4433888"/>
        </p:xfrm>
        <a:graphic>
          <a:graphicData uri="http://schemas.openxmlformats.org/presentationml/2006/ole">
            <mc:AlternateContent xmlns:mc="http://schemas.openxmlformats.org/markup-compatibility/2006">
              <mc:Choice xmlns:v="urn:schemas-microsoft-com:vml" Requires="v">
                <p:oleObj spid="_x0000_s1107" name="Document" r:id="rId4" imgW="6042249" imgH="3661271" progId="Word.Document.12">
                  <p:embed/>
                </p:oleObj>
              </mc:Choice>
              <mc:Fallback>
                <p:oleObj name="Document" r:id="rId4" imgW="6042249" imgH="3661271" progId="Word.Document.12">
                  <p:embed/>
                  <p:pic>
                    <p:nvPicPr>
                      <p:cNvPr id="0" name=""/>
                      <p:cNvPicPr/>
                      <p:nvPr/>
                    </p:nvPicPr>
                    <p:blipFill>
                      <a:blip r:embed="rId5"/>
                      <a:stretch>
                        <a:fillRect/>
                      </a:stretch>
                    </p:blipFill>
                    <p:spPr>
                      <a:xfrm>
                        <a:off x="609600" y="1838325"/>
                        <a:ext cx="7315200" cy="4433888"/>
                      </a:xfrm>
                      <a:prstGeom prst="rect">
                        <a:avLst/>
                      </a:prstGeom>
                    </p:spPr>
                  </p:pic>
                </p:oleObj>
              </mc:Fallback>
            </mc:AlternateContent>
          </a:graphicData>
        </a:graphic>
      </p:graphicFrame>
    </p:spTree>
    <p:extLst>
      <p:ext uri="{BB962C8B-B14F-4D97-AF65-F5344CB8AC3E}">
        <p14:creationId xmlns:p14="http://schemas.microsoft.com/office/powerpoint/2010/main" val="242348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1800" b="1" dirty="0"/>
              <a:t>Hamideh </a:t>
            </a:r>
            <a:r>
              <a:rPr lang="en-US" sz="1800" b="1" dirty="0" err="1"/>
              <a:t>Bayrampour</a:t>
            </a:r>
            <a:r>
              <a:rPr lang="en-US" sz="1800" dirty="0"/>
              <a:t>, </a:t>
            </a:r>
            <a:r>
              <a:rPr lang="en-US" sz="1800" dirty="0" smtClean="0"/>
              <a:t>PhD</a:t>
            </a:r>
            <a:endParaRPr lang="en-US" sz="1800" dirty="0"/>
          </a:p>
        </p:txBody>
      </p:sp>
      <p:sp>
        <p:nvSpPr>
          <p:cNvPr id="3" name="Title 2"/>
          <p:cNvSpPr>
            <a:spLocks noGrp="1"/>
          </p:cNvSpPr>
          <p:nvPr>
            <p:ph type="ctrTitle"/>
          </p:nvPr>
        </p:nvSpPr>
        <p:spPr/>
        <p:txBody>
          <a:bodyPr/>
          <a:lstStyle/>
          <a:p>
            <a:r>
              <a:rPr lang="en-US" dirty="0" smtClean="0"/>
              <a:t>Pregnancy Specific Anxiety scale</a:t>
            </a:r>
            <a:endParaRPr lang="en-US" dirty="0"/>
          </a:p>
        </p:txBody>
      </p:sp>
    </p:spTree>
    <p:extLst>
      <p:ext uri="{BB962C8B-B14F-4D97-AF65-F5344CB8AC3E}">
        <p14:creationId xmlns:p14="http://schemas.microsoft.com/office/powerpoint/2010/main" val="86455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9257"/>
            <a:ext cx="7924800" cy="993055"/>
          </a:xfrm>
        </p:spPr>
        <p:txBody>
          <a:bodyPr/>
          <a:lstStyle/>
          <a:p>
            <a:r>
              <a:rPr lang="en-US" sz="3200" b="1" dirty="0">
                <a:solidFill>
                  <a:srgbClr val="F2D9A4"/>
                </a:solidFill>
              </a:rPr>
              <a:t>Pregnancy specific anxiety </a:t>
            </a:r>
          </a:p>
        </p:txBody>
      </p:sp>
      <p:sp>
        <p:nvSpPr>
          <p:cNvPr id="3" name="Content Placeholder 2"/>
          <p:cNvSpPr>
            <a:spLocks noGrp="1"/>
          </p:cNvSpPr>
          <p:nvPr>
            <p:ph sz="quarter" idx="13"/>
          </p:nvPr>
        </p:nvSpPr>
        <p:spPr>
          <a:xfrm>
            <a:off x="614796" y="1659947"/>
            <a:ext cx="6153558" cy="4152175"/>
          </a:xfrm>
          <a:prstGeom prst="rect">
            <a:avLst/>
          </a:prstGeom>
        </p:spPr>
        <p:txBody>
          <a:bodyPr>
            <a:normAutofit fontScale="92500" lnSpcReduction="10000"/>
          </a:bodyPr>
          <a:lstStyle/>
          <a:p>
            <a:pPr>
              <a:buFont typeface="Arial" charset="0"/>
              <a:buChar char="•"/>
            </a:pPr>
            <a:r>
              <a:rPr lang="en-US" sz="2800" dirty="0"/>
              <a:t>N</a:t>
            </a:r>
            <a:r>
              <a:rPr lang="en-US" sz="2800" dirty="0" smtClean="0"/>
              <a:t>ervousness </a:t>
            </a:r>
            <a:r>
              <a:rPr lang="en-US" sz="2800" dirty="0"/>
              <a:t>and fear about the baby’s health, the mother’s health and appearance, experience with the health care system, social and financial issues in the context of pregnancy, childbirth, and </a:t>
            </a:r>
            <a:r>
              <a:rPr lang="en-US" sz="2800" dirty="0" smtClean="0"/>
              <a:t>parenting, </a:t>
            </a:r>
            <a:r>
              <a:rPr lang="en-US" sz="2800" dirty="0"/>
              <a:t>accompanied by excessive worry and somatic </a:t>
            </a:r>
            <a:r>
              <a:rPr lang="en-US" sz="2800" dirty="0" smtClean="0"/>
              <a:t>symptoms</a:t>
            </a:r>
          </a:p>
          <a:p>
            <a:pPr>
              <a:buFont typeface="Arial" charset="0"/>
              <a:buChar char="•"/>
            </a:pPr>
            <a:r>
              <a:rPr lang="en-US" sz="2800" dirty="0" smtClean="0"/>
              <a:t>Sometimes </a:t>
            </a:r>
            <a:r>
              <a:rPr lang="en-US" sz="2800" dirty="0"/>
              <a:t>associated with maladaptive </a:t>
            </a:r>
            <a:r>
              <a:rPr lang="en-CA" sz="2800" dirty="0" smtClean="0"/>
              <a:t>behaviour</a:t>
            </a:r>
            <a:r>
              <a:rPr lang="en-US" sz="2800" dirty="0" smtClean="0"/>
              <a:t> </a:t>
            </a:r>
            <a:r>
              <a:rPr lang="en-US" sz="2800" dirty="0"/>
              <a:t>such as excessive reassurance seeking and avoiding </a:t>
            </a:r>
            <a:r>
              <a:rPr lang="en-US" sz="2800" dirty="0" err="1" smtClean="0"/>
              <a:t>behaviours</a:t>
            </a:r>
            <a:endParaRPr lang="en-US" sz="2800" dirty="0"/>
          </a:p>
          <a:p>
            <a:endParaRPr lang="en-US" sz="2600" dirty="0"/>
          </a:p>
        </p:txBody>
      </p:sp>
      <p:pic>
        <p:nvPicPr>
          <p:cNvPr id="4" name="Picture 3"/>
          <p:cNvPicPr>
            <a:picLocks noChangeAspect="1"/>
          </p:cNvPicPr>
          <p:nvPr/>
        </p:nvPicPr>
        <p:blipFill>
          <a:blip r:embed="rId3"/>
          <a:stretch>
            <a:fillRect/>
          </a:stretch>
        </p:blipFill>
        <p:spPr>
          <a:xfrm>
            <a:off x="6958857" y="1320317"/>
            <a:ext cx="1967193" cy="3950187"/>
          </a:xfrm>
          <a:prstGeom prst="rect">
            <a:avLst/>
          </a:prstGeom>
        </p:spPr>
      </p:pic>
      <p:sp>
        <p:nvSpPr>
          <p:cNvPr id="5" name="TextBox 4"/>
          <p:cNvSpPr txBox="1"/>
          <p:nvPr/>
        </p:nvSpPr>
        <p:spPr>
          <a:xfrm>
            <a:off x="7362271" y="5274235"/>
            <a:ext cx="2076209" cy="153888"/>
          </a:xfrm>
          <a:prstGeom prst="rect">
            <a:avLst/>
          </a:prstGeom>
          <a:noFill/>
        </p:spPr>
        <p:txBody>
          <a:bodyPr wrap="none" rtlCol="0">
            <a:spAutoFit/>
          </a:bodyPr>
          <a:lstStyle/>
          <a:p>
            <a:r>
              <a:rPr lang="en-US" sz="400" dirty="0">
                <a:solidFill>
                  <a:srgbClr val="FFFFFF"/>
                </a:solidFill>
              </a:rPr>
              <a:t>http://dri6hp6j35hoh.cloudfront.net/blog/</a:t>
            </a:r>
            <a:r>
              <a:rPr lang="en-US" sz="400" dirty="0" err="1">
                <a:solidFill>
                  <a:srgbClr val="FFFFFF"/>
                </a:solidFill>
              </a:rPr>
              <a:t>wp</a:t>
            </a:r>
            <a:r>
              <a:rPr lang="en-US" sz="400" dirty="0">
                <a:solidFill>
                  <a:srgbClr val="FFFFFF"/>
                </a:solidFill>
              </a:rPr>
              <a:t>-content/uploads/2012/03/Pregnant-woman-window-3.jpg</a:t>
            </a:r>
          </a:p>
        </p:txBody>
      </p:sp>
    </p:spTree>
    <p:extLst>
      <p:ext uri="{BB962C8B-B14F-4D97-AF65-F5344CB8AC3E}">
        <p14:creationId xmlns:p14="http://schemas.microsoft.com/office/powerpoint/2010/main" val="3887991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2D9A4"/>
                </a:solidFill>
              </a:rPr>
              <a:t>Screening for Anxiety</a:t>
            </a:r>
          </a:p>
        </p:txBody>
      </p:sp>
      <p:sp>
        <p:nvSpPr>
          <p:cNvPr id="3" name="Content Placeholder 2"/>
          <p:cNvSpPr>
            <a:spLocks noGrp="1"/>
          </p:cNvSpPr>
          <p:nvPr>
            <p:ph sz="quarter" idx="13"/>
          </p:nvPr>
        </p:nvSpPr>
        <p:spPr>
          <a:xfrm>
            <a:off x="641617" y="1557083"/>
            <a:ext cx="4490678" cy="4114800"/>
          </a:xfrm>
          <a:prstGeom prst="rect">
            <a:avLst/>
          </a:prstGeom>
        </p:spPr>
        <p:txBody>
          <a:bodyPr>
            <a:normAutofit lnSpcReduction="10000"/>
          </a:bodyPr>
          <a:lstStyle/>
          <a:p>
            <a:pPr marL="457200" lvl="1" indent="0">
              <a:buNone/>
            </a:pPr>
            <a:endParaRPr lang="en-US" sz="2600" dirty="0"/>
          </a:p>
          <a:p>
            <a:r>
              <a:rPr lang="en-US" sz="2400" dirty="0"/>
              <a:t>Few specific scales developed</a:t>
            </a:r>
          </a:p>
          <a:p>
            <a:pPr lvl="1"/>
            <a:r>
              <a:rPr lang="en-US" sz="2400" dirty="0"/>
              <a:t>Factor analyses show there are </a:t>
            </a:r>
            <a:r>
              <a:rPr lang="en-US" sz="2400" b="1" i="1" dirty="0"/>
              <a:t>missing dimensions</a:t>
            </a:r>
            <a:r>
              <a:rPr lang="en-US" sz="2400" b="1" dirty="0"/>
              <a:t> </a:t>
            </a:r>
            <a:r>
              <a:rPr lang="en-US" sz="2400" dirty="0"/>
              <a:t>in current measures and they do not sufficiently reflect diffuse and multidimensional construct of PSA primarily </a:t>
            </a:r>
            <a:r>
              <a:rPr lang="en-US" sz="2400" b="1" dirty="0"/>
              <a:t>due to poor conceptualization of the concept</a:t>
            </a:r>
          </a:p>
          <a:p>
            <a:pPr lvl="1"/>
            <a:endParaRPr lang="en-US" sz="2600" dirty="0"/>
          </a:p>
        </p:txBody>
      </p:sp>
      <p:pic>
        <p:nvPicPr>
          <p:cNvPr id="5" name="Picture 4"/>
          <p:cNvPicPr>
            <a:picLocks noChangeAspect="1"/>
          </p:cNvPicPr>
          <p:nvPr/>
        </p:nvPicPr>
        <p:blipFill>
          <a:blip r:embed="rId3"/>
          <a:stretch>
            <a:fillRect/>
          </a:stretch>
        </p:blipFill>
        <p:spPr>
          <a:xfrm>
            <a:off x="5342404" y="1613649"/>
            <a:ext cx="3412190" cy="3033059"/>
          </a:xfrm>
          <a:prstGeom prst="rect">
            <a:avLst/>
          </a:prstGeom>
        </p:spPr>
      </p:pic>
      <p:sp>
        <p:nvSpPr>
          <p:cNvPr id="6" name="TextBox 5"/>
          <p:cNvSpPr txBox="1"/>
          <p:nvPr/>
        </p:nvSpPr>
        <p:spPr>
          <a:xfrm>
            <a:off x="5300382" y="4631765"/>
            <a:ext cx="4658648" cy="215444"/>
          </a:xfrm>
          <a:prstGeom prst="rect">
            <a:avLst/>
          </a:prstGeom>
          <a:noFill/>
        </p:spPr>
        <p:txBody>
          <a:bodyPr wrap="none" rtlCol="0">
            <a:spAutoFit/>
          </a:bodyPr>
          <a:lstStyle/>
          <a:p>
            <a:r>
              <a:rPr lang="en-US" sz="800" dirty="0">
                <a:solidFill>
                  <a:srgbClr val="FFFFFF"/>
                </a:solidFill>
              </a:rPr>
              <a:t>https://</a:t>
            </a:r>
            <a:r>
              <a:rPr lang="en-US" sz="800" dirty="0" err="1">
                <a:solidFill>
                  <a:srgbClr val="FFFFFF"/>
                </a:solidFill>
              </a:rPr>
              <a:t>assets.publishing.service.gov.uk</a:t>
            </a:r>
            <a:r>
              <a:rPr lang="en-US" sz="800" dirty="0">
                <a:solidFill>
                  <a:srgbClr val="FFFFFF"/>
                </a:solidFill>
              </a:rPr>
              <a:t>/government/uploads/system/uploads/</a:t>
            </a:r>
            <a:r>
              <a:rPr lang="en-US" sz="800" dirty="0" err="1">
                <a:solidFill>
                  <a:srgbClr val="FFFFFF"/>
                </a:solidFill>
              </a:rPr>
              <a:t>image_data</a:t>
            </a:r>
            <a:r>
              <a:rPr lang="en-US" sz="800" dirty="0">
                <a:solidFill>
                  <a:srgbClr val="FFFFFF"/>
                </a:solidFill>
              </a:rPr>
              <a:t>/file/35249/</a:t>
            </a:r>
            <a:r>
              <a:rPr lang="en-US" sz="800" dirty="0" err="1">
                <a:solidFill>
                  <a:srgbClr val="FFFFFF"/>
                </a:solidFill>
              </a:rPr>
              <a:t>UK_NSC_sieve.png</a:t>
            </a:r>
            <a:endParaRPr lang="en-US" sz="800" dirty="0">
              <a:solidFill>
                <a:srgbClr val="FFFFFF"/>
              </a:solidFill>
            </a:endParaRPr>
          </a:p>
        </p:txBody>
      </p:sp>
    </p:spTree>
    <p:extLst>
      <p:ext uri="{BB962C8B-B14F-4D97-AF65-F5344CB8AC3E}">
        <p14:creationId xmlns:p14="http://schemas.microsoft.com/office/powerpoint/2010/main" val="523442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2D9A4"/>
                </a:solidFill>
              </a:rPr>
              <a:t>Gap</a:t>
            </a:r>
            <a:endParaRPr lang="en-US" dirty="0">
              <a:solidFill>
                <a:srgbClr val="F2D9A4"/>
              </a:solidFill>
            </a:endParaRPr>
          </a:p>
        </p:txBody>
      </p:sp>
      <p:sp>
        <p:nvSpPr>
          <p:cNvPr id="3" name="Content Placeholder 2"/>
          <p:cNvSpPr>
            <a:spLocks noGrp="1"/>
          </p:cNvSpPr>
          <p:nvPr>
            <p:ph sz="quarter" idx="13"/>
          </p:nvPr>
        </p:nvSpPr>
        <p:spPr>
          <a:xfrm>
            <a:off x="609600" y="1600202"/>
            <a:ext cx="7924800" cy="4406153"/>
          </a:xfrm>
          <a:prstGeom prst="rect">
            <a:avLst/>
          </a:prstGeom>
        </p:spPr>
        <p:txBody>
          <a:bodyPr>
            <a:noAutofit/>
          </a:bodyPr>
          <a:lstStyle/>
          <a:p>
            <a:r>
              <a:rPr lang="en-US" sz="2400" dirty="0" smtClean="0"/>
              <a:t>In </a:t>
            </a:r>
            <a:r>
              <a:rPr lang="en-US" sz="2400" dirty="0"/>
              <a:t>a 2015 systematic review of current specific scales, </a:t>
            </a:r>
            <a:r>
              <a:rPr lang="en-US" sz="2400" dirty="0" err="1"/>
              <a:t>Brunton</a:t>
            </a:r>
            <a:r>
              <a:rPr lang="en-US" sz="2400" dirty="0"/>
              <a:t> et al concluded current scales lack sufficient scope and depth</a:t>
            </a:r>
          </a:p>
          <a:p>
            <a:pPr lvl="1"/>
            <a:r>
              <a:rPr lang="en-US" sz="2400" dirty="0"/>
              <a:t>using too few items</a:t>
            </a:r>
          </a:p>
          <a:p>
            <a:pPr lvl="1"/>
            <a:r>
              <a:rPr lang="en-US" sz="2400" dirty="0"/>
              <a:t>as part of the broader construct of prenatal </a:t>
            </a:r>
            <a:r>
              <a:rPr lang="en-US" sz="2400" dirty="0" smtClean="0"/>
              <a:t>stress</a:t>
            </a:r>
            <a:endParaRPr lang="en-US" sz="2400" b="1" dirty="0" smtClean="0"/>
          </a:p>
          <a:p>
            <a:r>
              <a:rPr lang="en-US" sz="2400" b="1" dirty="0" smtClean="0"/>
              <a:t>The </a:t>
            </a:r>
            <a:r>
              <a:rPr lang="en-US" sz="2400" b="1" dirty="0"/>
              <a:t>need for a valid and reliable </a:t>
            </a:r>
            <a:r>
              <a:rPr lang="en-US" sz="2400" b="1" dirty="0" smtClean="0"/>
              <a:t>tool </a:t>
            </a:r>
            <a:r>
              <a:rPr lang="en-US" sz="2400" b="1" dirty="0" smtClean="0">
                <a:solidFill>
                  <a:srgbClr val="F2D9A4"/>
                </a:solidFill>
              </a:rPr>
              <a:t>(</a:t>
            </a:r>
            <a:r>
              <a:rPr lang="en-US" sz="2400" dirty="0" err="1" smtClean="0">
                <a:solidFill>
                  <a:srgbClr val="F2D9A4"/>
                </a:solidFill>
              </a:rPr>
              <a:t>Furber</a:t>
            </a:r>
            <a:r>
              <a:rPr lang="en-US" sz="2400" dirty="0">
                <a:solidFill>
                  <a:srgbClr val="F2D9A4"/>
                </a:solidFill>
              </a:rPr>
              <a:t>, 2009; Johnson, 2003; </a:t>
            </a:r>
            <a:r>
              <a:rPr lang="en-US" sz="2400" dirty="0" err="1">
                <a:solidFill>
                  <a:srgbClr val="F2D9A4"/>
                </a:solidFill>
              </a:rPr>
              <a:t>Meades</a:t>
            </a:r>
            <a:r>
              <a:rPr lang="en-US" sz="2400" dirty="0">
                <a:solidFill>
                  <a:srgbClr val="F2D9A4"/>
                </a:solidFill>
              </a:rPr>
              <a:t>, </a:t>
            </a:r>
            <a:r>
              <a:rPr lang="en-US" sz="2400" dirty="0" smtClean="0">
                <a:solidFill>
                  <a:srgbClr val="F2D9A4"/>
                </a:solidFill>
              </a:rPr>
              <a:t>2011) </a:t>
            </a:r>
            <a:endParaRPr lang="en-US" sz="2400" dirty="0">
              <a:solidFill>
                <a:srgbClr val="F2D9A4"/>
              </a:solidFill>
            </a:endParaRPr>
          </a:p>
          <a:p>
            <a:endParaRPr lang="en-US" sz="2400" dirty="0"/>
          </a:p>
        </p:txBody>
      </p:sp>
    </p:spTree>
    <p:extLst>
      <p:ext uri="{BB962C8B-B14F-4D97-AF65-F5344CB8AC3E}">
        <p14:creationId xmlns:p14="http://schemas.microsoft.com/office/powerpoint/2010/main" val="2150240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2D9A4"/>
                </a:solidFill>
              </a:rPr>
              <a:t>Concept Analysis</a:t>
            </a:r>
            <a:endParaRPr lang="en-US" dirty="0">
              <a:solidFill>
                <a:srgbClr val="F2D9A4"/>
              </a:solidFill>
            </a:endParaRPr>
          </a:p>
        </p:txBody>
      </p:sp>
      <p:sp>
        <p:nvSpPr>
          <p:cNvPr id="3" name="Content Placeholder 2"/>
          <p:cNvSpPr>
            <a:spLocks noGrp="1"/>
          </p:cNvSpPr>
          <p:nvPr>
            <p:ph sz="quarter" idx="13"/>
          </p:nvPr>
        </p:nvSpPr>
        <p:spPr>
          <a:xfrm>
            <a:off x="609600" y="1600202"/>
            <a:ext cx="7924800" cy="4391212"/>
          </a:xfrm>
          <a:prstGeom prst="rect">
            <a:avLst/>
          </a:prstGeom>
        </p:spPr>
        <p:txBody>
          <a:bodyPr>
            <a:normAutofit fontScale="92500"/>
          </a:bodyPr>
          <a:lstStyle/>
          <a:p>
            <a:pPr marL="342900" lvl="1" indent="-342900">
              <a:spcBef>
                <a:spcPts val="2000"/>
              </a:spcBef>
              <a:buClr>
                <a:schemeClr val="accent1"/>
              </a:buClr>
              <a:tabLst>
                <a:tab pos="617538" algn="l"/>
              </a:tabLst>
              <a:defRPr/>
            </a:pPr>
            <a:r>
              <a:rPr lang="en-US" sz="2600" dirty="0" smtClean="0"/>
              <a:t>To </a:t>
            </a:r>
            <a:r>
              <a:rPr lang="en-US" sz="2600" dirty="0"/>
              <a:t>clarify the concept of </a:t>
            </a:r>
            <a:r>
              <a:rPr lang="en-US" sz="2600" dirty="0" smtClean="0"/>
              <a:t>PSA </a:t>
            </a:r>
            <a:r>
              <a:rPr lang="en-US" sz="2600" dirty="0"/>
              <a:t>and identify its attributes, domains, antecedents, consequences </a:t>
            </a:r>
            <a:r>
              <a:rPr lang="en-US" sz="2200" i="1" dirty="0" smtClean="0">
                <a:solidFill>
                  <a:srgbClr val="F2D9A4"/>
                </a:solidFill>
              </a:rPr>
              <a:t>(</a:t>
            </a:r>
            <a:r>
              <a:rPr lang="en-US" sz="2200" dirty="0" err="1" smtClean="0">
                <a:solidFill>
                  <a:srgbClr val="F2D9A4"/>
                </a:solidFill>
              </a:rPr>
              <a:t>Bayrampour</a:t>
            </a:r>
            <a:r>
              <a:rPr lang="en-US" sz="2200" dirty="0" smtClean="0">
                <a:solidFill>
                  <a:srgbClr val="F2D9A4"/>
                </a:solidFill>
              </a:rPr>
              <a:t> H, Ali E, McNeil DA, </a:t>
            </a:r>
            <a:r>
              <a:rPr lang="en-US" sz="2200" dirty="0" err="1" smtClean="0">
                <a:solidFill>
                  <a:srgbClr val="F2D9A4"/>
                </a:solidFill>
              </a:rPr>
              <a:t>Benzies</a:t>
            </a:r>
            <a:r>
              <a:rPr lang="en-US" sz="2200" dirty="0" smtClean="0">
                <a:solidFill>
                  <a:srgbClr val="F2D9A4"/>
                </a:solidFill>
              </a:rPr>
              <a:t> K, </a:t>
            </a:r>
            <a:r>
              <a:rPr lang="en-US" sz="2200" dirty="0" err="1" smtClean="0">
                <a:solidFill>
                  <a:srgbClr val="F2D9A4"/>
                </a:solidFill>
              </a:rPr>
              <a:t>MacQueen</a:t>
            </a:r>
            <a:r>
              <a:rPr lang="en-US" sz="2200" dirty="0" smtClean="0">
                <a:solidFill>
                  <a:srgbClr val="F2D9A4"/>
                </a:solidFill>
              </a:rPr>
              <a:t> G, Tough S. </a:t>
            </a:r>
            <a:r>
              <a:rPr lang="fr-FR" sz="2200" dirty="0" smtClean="0">
                <a:solidFill>
                  <a:srgbClr val="F2D9A4"/>
                </a:solidFill>
              </a:rPr>
              <a:t>Int </a:t>
            </a:r>
            <a:r>
              <a:rPr lang="fr-FR" sz="2200" dirty="0">
                <a:solidFill>
                  <a:srgbClr val="F2D9A4"/>
                </a:solidFill>
              </a:rPr>
              <a:t>J </a:t>
            </a:r>
            <a:r>
              <a:rPr lang="fr-FR" sz="2200" dirty="0" err="1">
                <a:solidFill>
                  <a:srgbClr val="F2D9A4"/>
                </a:solidFill>
              </a:rPr>
              <a:t>Nurs</a:t>
            </a:r>
            <a:r>
              <a:rPr lang="fr-FR" sz="2200" dirty="0">
                <a:solidFill>
                  <a:srgbClr val="F2D9A4"/>
                </a:solidFill>
              </a:rPr>
              <a:t> </a:t>
            </a:r>
            <a:r>
              <a:rPr lang="fr-FR" sz="2200" dirty="0" err="1">
                <a:solidFill>
                  <a:srgbClr val="F2D9A4"/>
                </a:solidFill>
              </a:rPr>
              <a:t>Stud</a:t>
            </a:r>
            <a:r>
              <a:rPr lang="fr-FR" sz="2200" dirty="0">
                <a:solidFill>
                  <a:srgbClr val="F2D9A4"/>
                </a:solidFill>
              </a:rPr>
              <a:t>. </a:t>
            </a:r>
            <a:r>
              <a:rPr lang="fr-FR" sz="2200" dirty="0" smtClean="0">
                <a:solidFill>
                  <a:srgbClr val="F2D9A4"/>
                </a:solidFill>
              </a:rPr>
              <a:t>2016; 55</a:t>
            </a:r>
            <a:r>
              <a:rPr lang="fr-FR" sz="2200" dirty="0">
                <a:solidFill>
                  <a:srgbClr val="F2D9A4"/>
                </a:solidFill>
              </a:rPr>
              <a:t>:115-</a:t>
            </a:r>
            <a:r>
              <a:rPr lang="fr-FR" sz="2200" dirty="0" smtClean="0">
                <a:solidFill>
                  <a:srgbClr val="F2D9A4"/>
                </a:solidFill>
              </a:rPr>
              <a:t>30)</a:t>
            </a:r>
          </a:p>
          <a:p>
            <a:pPr marL="692150" lvl="2" indent="-342900">
              <a:spcBef>
                <a:spcPts val="2000"/>
              </a:spcBef>
              <a:tabLst>
                <a:tab pos="617538" algn="l"/>
              </a:tabLst>
              <a:defRPr/>
            </a:pPr>
            <a:r>
              <a:rPr lang="en-CA" sz="2600" dirty="0"/>
              <a:t>Modified approach of Walker and Avant (2005</a:t>
            </a:r>
            <a:r>
              <a:rPr lang="en-CA" sz="2600" dirty="0" smtClean="0"/>
              <a:t>)</a:t>
            </a:r>
            <a:endParaRPr lang="fr-FR" sz="2600" i="1" dirty="0" smtClean="0"/>
          </a:p>
          <a:p>
            <a:pPr marL="342900" lvl="1" indent="-342900">
              <a:spcBef>
                <a:spcPts val="2000"/>
              </a:spcBef>
              <a:buClr>
                <a:schemeClr val="accent1"/>
              </a:buClr>
              <a:tabLst>
                <a:tab pos="617538" algn="l"/>
              </a:tabLst>
              <a:defRPr/>
            </a:pPr>
            <a:r>
              <a:rPr lang="en-US" sz="2600" dirty="0"/>
              <a:t>W</a:t>
            </a:r>
            <a:r>
              <a:rPr lang="en-US" sz="2600" dirty="0" smtClean="0"/>
              <a:t>e </a:t>
            </a:r>
            <a:r>
              <a:rPr lang="en-US" sz="2600" dirty="0"/>
              <a:t>assessed the items of the current </a:t>
            </a:r>
            <a:r>
              <a:rPr lang="en-US" sz="2600" dirty="0" smtClean="0"/>
              <a:t>scales to:</a:t>
            </a:r>
          </a:p>
          <a:p>
            <a:pPr marL="692150" lvl="2" indent="-342900">
              <a:spcBef>
                <a:spcPts val="2000"/>
              </a:spcBef>
              <a:tabLst>
                <a:tab pos="617538" algn="l"/>
              </a:tabLst>
              <a:defRPr/>
            </a:pPr>
            <a:r>
              <a:rPr lang="en-US" sz="2600" dirty="0" smtClean="0"/>
              <a:t>Determine dimensions </a:t>
            </a:r>
            <a:r>
              <a:rPr lang="en-US" sz="2600" dirty="0"/>
              <a:t>and attributes examined by each </a:t>
            </a:r>
            <a:r>
              <a:rPr lang="en-US" sz="2600" dirty="0" smtClean="0"/>
              <a:t>scale</a:t>
            </a:r>
          </a:p>
          <a:p>
            <a:pPr marL="692150" lvl="2" indent="-342900">
              <a:spcBef>
                <a:spcPts val="2000"/>
              </a:spcBef>
              <a:tabLst>
                <a:tab pos="617538" algn="l"/>
              </a:tabLst>
              <a:defRPr/>
            </a:pPr>
            <a:r>
              <a:rPr lang="en-US" sz="2600" dirty="0"/>
              <a:t>I</a:t>
            </a:r>
            <a:r>
              <a:rPr lang="en-US" sz="2600" dirty="0" smtClean="0"/>
              <a:t>dentify </a:t>
            </a:r>
            <a:r>
              <a:rPr lang="en-US" sz="2600" dirty="0"/>
              <a:t>gaps in the current </a:t>
            </a:r>
            <a:r>
              <a:rPr lang="en-US" sz="2600" dirty="0" smtClean="0"/>
              <a:t>scales</a:t>
            </a:r>
            <a:endParaRPr lang="fr-FR" sz="2600" i="1" dirty="0" smtClean="0"/>
          </a:p>
          <a:p>
            <a:endParaRPr lang="en-US" dirty="0"/>
          </a:p>
        </p:txBody>
      </p:sp>
    </p:spTree>
    <p:extLst>
      <p:ext uri="{BB962C8B-B14F-4D97-AF65-F5344CB8AC3E}">
        <p14:creationId xmlns:p14="http://schemas.microsoft.com/office/powerpoint/2010/main" val="546651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solidFill>
                  <a:srgbClr val="F2D9A4"/>
                </a:solidFill>
              </a:rPr>
              <a:t>Dimensions and Antecedents</a:t>
            </a:r>
            <a:endParaRPr lang="en-US" sz="3400" dirty="0">
              <a:solidFill>
                <a:srgbClr val="F2D9A4"/>
              </a:solidFill>
            </a:endParaRPr>
          </a:p>
        </p:txBody>
      </p:sp>
      <p:sp>
        <p:nvSpPr>
          <p:cNvPr id="3" name="Content Placeholder 2"/>
          <p:cNvSpPr>
            <a:spLocks noGrp="1"/>
          </p:cNvSpPr>
          <p:nvPr>
            <p:ph sz="quarter" idx="13"/>
          </p:nvPr>
        </p:nvSpPr>
        <p:spPr>
          <a:xfrm>
            <a:off x="609600" y="1600200"/>
            <a:ext cx="7924800" cy="4286624"/>
          </a:xfrm>
          <a:prstGeom prst="rect">
            <a:avLst/>
          </a:prstGeom>
        </p:spPr>
        <p:txBody>
          <a:bodyPr>
            <a:normAutofit fontScale="92500" lnSpcReduction="10000"/>
          </a:bodyPr>
          <a:lstStyle/>
          <a:p>
            <a:pPr marL="0" indent="0">
              <a:buNone/>
            </a:pPr>
            <a:r>
              <a:rPr lang="en-US" sz="2600" dirty="0" smtClean="0"/>
              <a:t>Nine dimensions were identified: </a:t>
            </a:r>
          </a:p>
          <a:p>
            <a:pPr lvl="1"/>
            <a:r>
              <a:rPr lang="en-US" sz="2600" dirty="0" smtClean="0"/>
              <a:t>Anxiety </a:t>
            </a:r>
            <a:r>
              <a:rPr lang="en-US" sz="2600" dirty="0"/>
              <a:t>about fetal health, fetal loss, childbirth, and parenting and newborn </a:t>
            </a:r>
            <a:r>
              <a:rPr lang="en-US" sz="2600" dirty="0" smtClean="0"/>
              <a:t>care, mother’s </a:t>
            </a:r>
            <a:r>
              <a:rPr lang="en-US" sz="2600" dirty="0"/>
              <a:t>well-being, body image, health care-related issues, financial issues, and family and social </a:t>
            </a:r>
            <a:r>
              <a:rPr lang="en-US" sz="2600" dirty="0" smtClean="0"/>
              <a:t>support</a:t>
            </a:r>
            <a:r>
              <a:rPr lang="en-CA" sz="2600" dirty="0" smtClean="0"/>
              <a:t> </a:t>
            </a:r>
          </a:p>
          <a:p>
            <a:pPr marL="0" indent="0">
              <a:buNone/>
            </a:pPr>
            <a:r>
              <a:rPr lang="en-US" sz="2600" dirty="0"/>
              <a:t>Three </a:t>
            </a:r>
            <a:r>
              <a:rPr lang="en-US" sz="2600" dirty="0" smtClean="0"/>
              <a:t>antecedents:</a:t>
            </a:r>
          </a:p>
          <a:p>
            <a:pPr lvl="1"/>
            <a:r>
              <a:rPr lang="en-US" sz="2600" dirty="0"/>
              <a:t>R</a:t>
            </a:r>
            <a:r>
              <a:rPr lang="en-US" sz="2600" dirty="0" smtClean="0"/>
              <a:t>eal </a:t>
            </a:r>
            <a:r>
              <a:rPr lang="en-US" sz="2600" dirty="0"/>
              <a:t>or anticipated threat to pregnancy or its </a:t>
            </a:r>
            <a:r>
              <a:rPr lang="en-US" sz="2600" dirty="0" smtClean="0"/>
              <a:t>outcomes (risk)</a:t>
            </a:r>
          </a:p>
          <a:p>
            <a:pPr lvl="1"/>
            <a:r>
              <a:rPr lang="en-US" sz="2600" dirty="0" smtClean="0"/>
              <a:t>Low </a:t>
            </a:r>
            <a:r>
              <a:rPr lang="en-US" sz="2600" dirty="0"/>
              <a:t>perceived </a:t>
            </a:r>
            <a:r>
              <a:rPr lang="en-US" sz="2600" dirty="0" smtClean="0"/>
              <a:t>control</a:t>
            </a:r>
            <a:endParaRPr lang="en-US" sz="2600" dirty="0"/>
          </a:p>
          <a:p>
            <a:pPr lvl="1"/>
            <a:r>
              <a:rPr lang="en-US" sz="2600" dirty="0"/>
              <a:t>C</a:t>
            </a:r>
            <a:r>
              <a:rPr lang="en-US" sz="2600" dirty="0" smtClean="0"/>
              <a:t>ognitive </a:t>
            </a:r>
            <a:r>
              <a:rPr lang="en-US" sz="2600" dirty="0"/>
              <a:t>activity and excessive </a:t>
            </a:r>
            <a:r>
              <a:rPr lang="en-US" sz="2600" dirty="0" smtClean="0"/>
              <a:t>thinking (an attribute as well)</a:t>
            </a:r>
            <a:endParaRPr lang="en-US" sz="2600" dirty="0"/>
          </a:p>
          <a:p>
            <a:pPr lvl="1"/>
            <a:endParaRPr lang="en-US" sz="2600" dirty="0"/>
          </a:p>
        </p:txBody>
      </p:sp>
    </p:spTree>
    <p:extLst>
      <p:ext uri="{BB962C8B-B14F-4D97-AF65-F5344CB8AC3E}">
        <p14:creationId xmlns:p14="http://schemas.microsoft.com/office/powerpoint/2010/main" val="5183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BC MidNet Launch ">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C MidNet Launch ">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2_blue-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573</TotalTime>
  <Words>793</Words>
  <Application>Microsoft Office PowerPoint</Application>
  <PresentationFormat>On-screen Show (4:3)</PresentationFormat>
  <Paragraphs>122</Paragraphs>
  <Slides>26</Slides>
  <Notes>15</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1" baseType="lpstr">
      <vt:lpstr>BC MidNet Launch </vt:lpstr>
      <vt:lpstr>1_BC MidNet Launch </vt:lpstr>
      <vt:lpstr>Horizon</vt:lpstr>
      <vt:lpstr>2_blue-gold</vt:lpstr>
      <vt:lpstr>Document</vt:lpstr>
      <vt:lpstr>Meeting </vt:lpstr>
      <vt:lpstr>Agenda Welcome and Update</vt:lpstr>
      <vt:lpstr>Agenda </vt:lpstr>
      <vt:lpstr>Pregnancy Specific Anxiety scale</vt:lpstr>
      <vt:lpstr>Pregnancy specific anxiety </vt:lpstr>
      <vt:lpstr>Screening for Anxiety</vt:lpstr>
      <vt:lpstr>Gap</vt:lpstr>
      <vt:lpstr>Concept Analysis</vt:lpstr>
      <vt:lpstr>Dimensions and Antecedents</vt:lpstr>
      <vt:lpstr>Consequences</vt:lpstr>
      <vt:lpstr>What are the gaps in the current specific measures?</vt:lpstr>
      <vt:lpstr>Item development</vt:lpstr>
      <vt:lpstr>Content validity</vt:lpstr>
      <vt:lpstr>Pilot study</vt:lpstr>
      <vt:lpstr>Next steps</vt:lpstr>
      <vt:lpstr>Informed Refusal of Postdates Induction</vt:lpstr>
      <vt:lpstr>PowerPoint Presentation</vt:lpstr>
      <vt:lpstr>Hannah Trial 1992</vt:lpstr>
      <vt:lpstr>Hannah Outcomes &amp; Result: IOL @41</vt:lpstr>
      <vt:lpstr>PowerPoint Presentation</vt:lpstr>
      <vt:lpstr>PowerPoint Presentation</vt:lpstr>
      <vt:lpstr>PowerPoint Presentation</vt:lpstr>
      <vt:lpstr>ARRIVE</vt:lpstr>
      <vt:lpstr>Study Design Questions</vt:lpstr>
      <vt:lpstr>PowerPoint Presentation</vt:lpstr>
      <vt:lpstr>Closing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Butler</dc:creator>
  <cp:lastModifiedBy>Tracey Mason</cp:lastModifiedBy>
  <cp:revision>86</cp:revision>
  <dcterms:created xsi:type="dcterms:W3CDTF">2015-10-22T21:13:54Z</dcterms:created>
  <dcterms:modified xsi:type="dcterms:W3CDTF">2017-05-04T22:13:37Z</dcterms:modified>
</cp:coreProperties>
</file>