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3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708650"/>
            <a:ext cx="14493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83250"/>
            <a:ext cx="2501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1" y="254592"/>
            <a:ext cx="8675563" cy="853484"/>
          </a:xfrm>
        </p:spPr>
        <p:txBody>
          <a:bodyPr tIns="0" bIns="0" anchor="t" anchorCtr="0">
            <a:noAutofit/>
          </a:bodyPr>
          <a:lstStyle>
            <a:lvl1pPr algn="l">
              <a:lnSpc>
                <a:spcPts val="4000"/>
              </a:lnSpc>
              <a:defRPr sz="4000" b="1">
                <a:solidFill>
                  <a:srgbClr val="800000"/>
                </a:solidFill>
                <a:latin typeface="Euphemia"/>
                <a:cs typeface="Euphemia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32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0" y="440690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feng_admin\Pictures\bcmidnet\bcmidnet-logo-invert sep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" y="0"/>
            <a:ext cx="9144000" cy="2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9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7" y="1411552"/>
            <a:ext cx="8382001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820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66" y="1144123"/>
            <a:ext cx="7552267" cy="2213443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4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3396377"/>
            <a:ext cx="7556501" cy="806858"/>
          </a:xfrm>
        </p:spPr>
        <p:txBody>
          <a:bodyPr anchorCtr="1">
            <a:normAutofit/>
          </a:bodyPr>
          <a:lstStyle>
            <a:lvl1pPr marL="0" indent="0" algn="ctr">
              <a:lnSpc>
                <a:spcPts val="2600"/>
              </a:lnSpc>
              <a:buNone/>
              <a:defRPr sz="2400" cap="none">
                <a:solidFill>
                  <a:srgbClr val="000000"/>
                </a:solidFill>
                <a:latin typeface="Euphemia "/>
                <a:cs typeface="Euphemia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367366" y="4497044"/>
            <a:ext cx="7556501" cy="806858"/>
          </a:xfrm>
        </p:spPr>
        <p:txBody>
          <a:bodyPr anchorCtr="1">
            <a:normAutofit/>
          </a:bodyPr>
          <a:lstStyle>
            <a:lvl1pPr marL="0" indent="0" algn="ctr">
              <a:lnSpc>
                <a:spcPts val="2600"/>
              </a:lnSpc>
              <a:buNone/>
              <a:defRPr sz="2800" cap="none">
                <a:solidFill>
                  <a:srgbClr val="000000"/>
                </a:solidFill>
                <a:latin typeface="Euphemia "/>
                <a:cs typeface="Euphemia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483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12" y="1821663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33" y="1821663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866149" indent="-241093">
              <a:spcBef>
                <a:spcPts val="2250"/>
              </a:spcBef>
              <a:defRPr sz="2000"/>
            </a:lvl3pPr>
            <a:lvl4pPr marL="1178677" indent="-241093">
              <a:spcBef>
                <a:spcPts val="2250"/>
              </a:spcBef>
              <a:defRPr sz="2000"/>
            </a:lvl4pPr>
            <a:lvl5pPr marL="1491205" indent="-241093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70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32741" y="3491508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32741" y="446484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33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355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6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2A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81707" y="6168390"/>
            <a:ext cx="270510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40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32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0" y="440690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pfeng_admin\Pictures\bcmidnet\bcmidnet-logo-invert sep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" y="0"/>
            <a:ext cx="9144000" cy="23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21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2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5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0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6" y="1600200"/>
            <a:ext cx="8666165" cy="5048221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936" y="-25400"/>
            <a:ext cx="8666165" cy="718656"/>
          </a:xfrm>
        </p:spPr>
        <p:txBody>
          <a:bodyPr bIns="0" anchor="b" anchorCtr="0">
            <a:noAutofit/>
          </a:bodyPr>
          <a:lstStyle>
            <a:lvl1pPr algn="l">
              <a:defRPr sz="2500">
                <a:solidFill>
                  <a:srgbClr val="80000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261936" y="693256"/>
            <a:ext cx="7789335" cy="40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579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55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80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9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7" y="1411552"/>
            <a:ext cx="8382001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488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12" y="1821663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33" y="1821663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866149" indent="-241093">
              <a:spcBef>
                <a:spcPts val="2250"/>
              </a:spcBef>
              <a:defRPr sz="2000"/>
            </a:lvl3pPr>
            <a:lvl4pPr marL="1178677" indent="-241093">
              <a:spcBef>
                <a:spcPts val="2250"/>
              </a:spcBef>
              <a:defRPr sz="2000"/>
            </a:lvl4pPr>
            <a:lvl5pPr marL="1491205" indent="-241093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2037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32741" y="3491508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32741" y="446484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33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33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388" y="1596907"/>
            <a:ext cx="3195637" cy="3948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93707" y="1596906"/>
            <a:ext cx="5234394" cy="503249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936" y="-25400"/>
            <a:ext cx="8666165" cy="718656"/>
          </a:xfrm>
        </p:spPr>
        <p:txBody>
          <a:bodyPr bIns="0" anchor="b" anchorCtr="0">
            <a:noAutofit/>
          </a:bodyPr>
          <a:lstStyle>
            <a:lvl1pPr algn="l">
              <a:defRPr sz="2500">
                <a:solidFill>
                  <a:srgbClr val="80000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261936" y="693256"/>
            <a:ext cx="7789335" cy="40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44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162" y="1596906"/>
            <a:ext cx="4254938" cy="503249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Fourthllevel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261937" y="1596906"/>
            <a:ext cx="4254938" cy="503249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936" y="-25400"/>
            <a:ext cx="8666165" cy="718656"/>
          </a:xfrm>
        </p:spPr>
        <p:txBody>
          <a:bodyPr bIns="0" anchor="b" anchorCtr="0">
            <a:noAutofit/>
          </a:bodyPr>
          <a:lstStyle>
            <a:lvl1pPr algn="l">
              <a:defRPr sz="2500">
                <a:solidFill>
                  <a:srgbClr val="80000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261936" y="693256"/>
            <a:ext cx="7789335" cy="40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80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936" y="-25400"/>
            <a:ext cx="8666165" cy="718656"/>
          </a:xfrm>
        </p:spPr>
        <p:txBody>
          <a:bodyPr bIns="0" anchor="b" anchorCtr="0">
            <a:noAutofit/>
          </a:bodyPr>
          <a:lstStyle>
            <a:lvl1pPr algn="l">
              <a:defRPr sz="2500">
                <a:solidFill>
                  <a:srgbClr val="800000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261936" y="693256"/>
            <a:ext cx="7789335" cy="40741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1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3213"/>
            <a:ext cx="1622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2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2A6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981707" y="6168390"/>
            <a:ext cx="2705100" cy="6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  <a:p>
            <a:pPr lvl="4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C9793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934785-342B-4311-8121-E9A0BFAAFD94}" type="datetimeFigureOut">
              <a:rPr lang="en-US" alt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9/29/2016</a:t>
            </a:fld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E504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9793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5A40DE7-BE18-45A2-B97A-7E5C2E486895}" type="slidenum">
              <a:rPr lang="en-US" alt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-431800" y="1981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5E5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 kern="1200" cap="all">
          <a:solidFill>
            <a:srgbClr val="800000"/>
          </a:solidFill>
          <a:latin typeface="Euphemia"/>
          <a:ea typeface="ＭＳ Ｐゴシック" charset="0"/>
          <a:cs typeface="Euphemia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ＭＳ Ｐゴシック" charset="0"/>
          <a:cs typeface="Euphemia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ＭＳ Ｐゴシック" charset="0"/>
          <a:cs typeface="Euphemia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ＭＳ Ｐゴシック" charset="0"/>
          <a:cs typeface="Euphemia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ＭＳ Ｐゴシック" charset="0"/>
          <a:cs typeface="Euphemia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Euphemia"/>
          <a:cs typeface="Euphemia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Euphemia"/>
          <a:cs typeface="Euphemia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Euphemia"/>
          <a:cs typeface="Euphemia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500" b="1">
          <a:solidFill>
            <a:srgbClr val="800000"/>
          </a:solidFill>
          <a:latin typeface="Euphemia"/>
          <a:ea typeface="Euphemia"/>
          <a:cs typeface="Euphemia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0000"/>
          </a:solidFill>
          <a:latin typeface="Euphemia "/>
          <a:ea typeface="ＭＳ Ｐゴシック" charset="0"/>
          <a:cs typeface="Euphemia 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200" b="1" kern="1200">
          <a:solidFill>
            <a:srgbClr val="463C33"/>
          </a:solidFill>
          <a:latin typeface="Euphemia "/>
          <a:ea typeface="Euphemia "/>
          <a:cs typeface="Euphemia 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463C33"/>
          </a:solidFill>
          <a:latin typeface="Euphemia "/>
          <a:ea typeface="Euphemia "/>
          <a:cs typeface="Euphemia "/>
        </a:defRPr>
      </a:lvl3pPr>
      <a:lvl4pPr marL="739775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b="1" kern="1200">
          <a:solidFill>
            <a:srgbClr val="463C33"/>
          </a:solidFill>
          <a:latin typeface="Euphemia "/>
          <a:ea typeface="Euphemia "/>
          <a:cs typeface="Euphemia "/>
        </a:defRPr>
      </a:lvl4pPr>
      <a:lvl5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rgbClr val="463C33"/>
          </a:solidFill>
          <a:latin typeface="Euphemia "/>
          <a:ea typeface="Euphemia "/>
          <a:cs typeface="Euphemia 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FAD1A2-8AED-A645-8410-FB92B74EB7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67B4244-0C90-174F-AC62-B324DE942B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1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ontariomidwives.ca/images/uploads/guidelines/Choice_of_birthplace.pdf" TargetMode="Externa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tore.cps.ca/stock/details/textbook-of-neonatal-resuscitation-7th-edit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ntariomidwives.ca/blog/page/gendered-language-and-the-hrto" TargetMode="Externa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anaimobulletin.com/news/392775871.html?mobile=true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41288"/>
            <a:ext cx="8675687" cy="1046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Diaphragmatic breathing and mobile health</a:t>
            </a:r>
            <a:endParaRPr lang="en-US" sz="2800" dirty="0">
              <a:ea typeface="+mj-ea"/>
            </a:endParaRPr>
          </a:p>
        </p:txBody>
      </p:sp>
      <p:pic>
        <p:nvPicPr>
          <p:cNvPr id="10242" name="Picture 2" descr="1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147888"/>
            <a:ext cx="44211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4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159000"/>
            <a:ext cx="44211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3050" y="1187450"/>
            <a:ext cx="367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1800" smtClean="0">
                <a:solidFill>
                  <a:srgbClr val="5E5044"/>
                </a:solidFill>
                <a:latin typeface="Euphemia" pitchFamily="34" charset="0"/>
              </a:rPr>
              <a:t>Beth Payne, PhD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1800" smtClean="0">
                <a:solidFill>
                  <a:srgbClr val="5E5044"/>
                </a:solidFill>
                <a:latin typeface="Euphemia" pitchFamily="34" charset="0"/>
              </a:rPr>
              <a:t>Postdoctoral Fellow, UBC</a:t>
            </a:r>
          </a:p>
        </p:txBody>
      </p:sp>
    </p:spTree>
    <p:extLst>
      <p:ext uri="{BB962C8B-B14F-4D97-AF65-F5344CB8AC3E}">
        <p14:creationId xmlns:p14="http://schemas.microsoft.com/office/powerpoint/2010/main" val="2894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Midwifery</a:t>
            </a:r>
            <a:r>
              <a:rPr lang="en-CA" dirty="0" smtClean="0">
                <a:solidFill>
                  <a:schemeClr val="tx1"/>
                </a:solidFill>
              </a:rPr>
              <a:t> in the Press</a:t>
            </a:r>
            <a:r>
              <a:rPr lang="en-CA" dirty="0" smtClean="0"/>
              <a:t> 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Jun-Sep/16</a:t>
            </a:r>
          </a:p>
        </p:txBody>
      </p:sp>
    </p:spTree>
    <p:extLst>
      <p:ext uri="{BB962C8B-B14F-4D97-AF65-F5344CB8AC3E}">
        <p14:creationId xmlns:p14="http://schemas.microsoft.com/office/powerpoint/2010/main" val="31577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43761" y="6098103"/>
            <a:ext cx="889848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http://www.who.int/hrh/nursing_midwifery/global-strategy-midwifery-2016-2020/en/</a:t>
            </a:r>
          </a:p>
        </p:txBody>
      </p:sp>
      <p:pic>
        <p:nvPicPr>
          <p:cNvPr id="12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027" y="-2337"/>
            <a:ext cx="7867055" cy="5857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8222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64300">
              <a:defRPr sz="3200"/>
            </a:pPr>
            <a:r>
              <a:t>Summer/16</a:t>
            </a:r>
          </a:p>
          <a:p>
            <a:pPr defTabSz="164300">
              <a:defRPr sz="3200"/>
            </a:pPr>
            <a:r>
              <a:rPr u="sng">
                <a:hlinkClick r:id="rId2"/>
              </a:rPr>
              <a:t>http://www.ontariomidwives.ca/images/uploads/guidelines/Choice_of_birthplace.pdf</a:t>
            </a:r>
          </a:p>
        </p:txBody>
      </p:sp>
      <p:pic>
        <p:nvPicPr>
          <p:cNvPr id="126" name="Screen Shot 2016-09-21 at 8.53.1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80" y="2262840"/>
            <a:ext cx="7305488" cy="28663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2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2" y="-7845"/>
            <a:ext cx="7724180" cy="4339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7872" y="1131369"/>
            <a:ext cx="2096901" cy="1415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4291" y="2469059"/>
            <a:ext cx="3804048" cy="191988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73278" y="5138606"/>
            <a:ext cx="1184516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http://globalhealth.thelancet.com/2016/08/10/young-midwife-leaders-speak-declaration-commitment-and-global-call-action</a:t>
            </a:r>
          </a:p>
        </p:txBody>
      </p:sp>
    </p:spTree>
    <p:extLst>
      <p:ext uri="{BB962C8B-B14F-4D97-AF65-F5344CB8AC3E}">
        <p14:creationId xmlns:p14="http://schemas.microsoft.com/office/powerpoint/2010/main" val="2041950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151" y="-1794"/>
            <a:ext cx="6882585" cy="5255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00354" y="5683317"/>
            <a:ext cx="13011379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http://www.theglobeandmail.com/news/british-columbia/vancouver-island-mother-wins-3-million-suit-against-midwife/article31403354/</a:t>
            </a:r>
          </a:p>
        </p:txBody>
      </p:sp>
    </p:spTree>
    <p:extLst>
      <p:ext uri="{BB962C8B-B14F-4D97-AF65-F5344CB8AC3E}">
        <p14:creationId xmlns:p14="http://schemas.microsoft.com/office/powerpoint/2010/main" val="3145413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4322" r="243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7" name="pasted-image.pn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4585" r="45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Shape 138"/>
          <p:cNvSpPr/>
          <p:nvPr/>
        </p:nvSpPr>
        <p:spPr>
          <a:xfrm>
            <a:off x="477155" y="2986550"/>
            <a:ext cx="275581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http://thewalrus.ca/still-life/</a:t>
            </a:r>
          </a:p>
        </p:txBody>
      </p:sp>
    </p:spTree>
    <p:extLst>
      <p:ext uri="{BB962C8B-B14F-4D97-AF65-F5344CB8AC3E}">
        <p14:creationId xmlns:p14="http://schemas.microsoft.com/office/powerpoint/2010/main" val="959566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254" b="42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 NRP Guidelines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90463" indent="-190463" defTabSz="324493">
              <a:spcBef>
                <a:spcPts val="1758"/>
              </a:spcBef>
              <a:defRPr sz="1738"/>
            </a:pPr>
            <a:r>
              <a:t>Aug 31/16</a:t>
            </a:r>
          </a:p>
          <a:p>
            <a:pPr marL="253951" indent="-253951" defTabSz="253951">
              <a:spcBef>
                <a:spcPts val="0"/>
              </a:spcBef>
              <a:buNone/>
              <a:tabLst>
                <a:tab pos="71435" algn="l"/>
                <a:tab pos="250022" algn="l"/>
              </a:tabLst>
              <a:defRPr sz="1738"/>
            </a:pPr>
            <a:r>
              <a:t>	•	Non-vigorous newborns with </a:t>
            </a:r>
            <a:r>
              <a:rPr u="sng"/>
              <a:t>meconium-stained fluid do not require routine intubation and tracheal suctioning</a:t>
            </a:r>
            <a:r>
              <a:t>; however, meconium-stained amniotic fluid is a perinatal risk factor that requires presence of one resuscitation team member with full resuscitation skills, including endotracheal intubation.</a:t>
            </a:r>
          </a:p>
          <a:p>
            <a:pPr marL="253951" indent="-253951" defTabSz="253951">
              <a:spcBef>
                <a:spcPts val="0"/>
              </a:spcBef>
              <a:buNone/>
              <a:tabLst>
                <a:tab pos="71435" algn="l"/>
                <a:tab pos="250022" algn="l"/>
              </a:tabLst>
              <a:defRPr sz="1738"/>
            </a:pPr>
            <a:r>
              <a:t>	•	Current evidence suggests that </a:t>
            </a:r>
            <a:r>
              <a:rPr u="sng"/>
              <a:t>cord clamping should be delayed for at least 30 to 60 second</a:t>
            </a:r>
            <a:r>
              <a:t>s for most vigorous term and preterm newborns. If placental circulation is not intact, such as after a placental abruption, bleeding placenta prevue, bleeding vasa previa, or cord avulsion, the cord should be clamped immediately after birth. </a:t>
            </a:r>
            <a:r>
              <a:rPr u="sng"/>
              <a:t>There is insufficient evidence to recommend an approach to cord clamping for newborns  who require resuscitation at birth</a:t>
            </a:r>
            <a:r>
              <a:t>.</a:t>
            </a:r>
          </a:p>
          <a:p>
            <a:pPr marL="190463" indent="-190463" defTabSz="324493">
              <a:spcBef>
                <a:spcPts val="1758"/>
              </a:spcBef>
              <a:defRPr sz="1738"/>
            </a:pPr>
            <a:r>
              <a:rPr u="sng">
                <a:hlinkClick r:id="rId3"/>
              </a:rPr>
              <a:t>https://bookstore.cps.ca/stock/details/textbook-of-neonatal-resuscitation-7th-edition</a:t>
            </a:r>
          </a:p>
        </p:txBody>
      </p:sp>
    </p:spTree>
    <p:extLst>
      <p:ext uri="{BB962C8B-B14F-4D97-AF65-F5344CB8AC3E}">
        <p14:creationId xmlns:p14="http://schemas.microsoft.com/office/powerpoint/2010/main" val="74107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402" y="486675"/>
            <a:ext cx="5777508" cy="2009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543" y="2786070"/>
            <a:ext cx="3527227" cy="11072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283006" y="4611754"/>
            <a:ext cx="618534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http://neurosciencenews.com/autism-genetics-ultrasound-4956/</a:t>
            </a:r>
          </a:p>
        </p:txBody>
      </p:sp>
    </p:spTree>
    <p:extLst>
      <p:ext uri="{BB962C8B-B14F-4D97-AF65-F5344CB8AC3E}">
        <p14:creationId xmlns:p14="http://schemas.microsoft.com/office/powerpoint/2010/main" val="3803129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 sz="3200"/>
            </a:pPr>
            <a:r>
              <a:rPr u="sng">
                <a:hlinkClick r:id="rId2"/>
              </a:rPr>
              <a:t>http://www.ontariomidwives.ca/blog/page/gendered-language-and-the-hrto</a:t>
            </a:r>
          </a:p>
          <a:p>
            <a:pPr marL="0" indent="0" algn="ctr">
              <a:spcBef>
                <a:spcPts val="0"/>
              </a:spcBef>
              <a:buNone/>
              <a:defRPr sz="3200"/>
            </a:pPr>
            <a:endParaRPr u="sng">
              <a:hlinkClick r:id="rId2"/>
            </a:endParaRPr>
          </a:p>
          <a:p>
            <a:pPr marL="0" indent="0" algn="ctr">
              <a:spcBef>
                <a:spcPts val="0"/>
              </a:spcBef>
              <a:buNone/>
              <a:defRPr sz="3200"/>
            </a:pPr>
            <a:r>
              <a:t>Sep 14/16</a:t>
            </a:r>
          </a:p>
        </p:txBody>
      </p:sp>
      <p:pic>
        <p:nvPicPr>
          <p:cNvPr id="149" name="Screen Shot 2016-09-21 at 8.55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1335" y="388449"/>
            <a:ext cx="3804047" cy="6081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7937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http://www.nanaimobulletin.com/news/392775871.html?mobile=true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03154"/>
            <a:ext cx="9144000" cy="50729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3486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5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dirty="0" smtClean="0">
                <a:latin typeface="Euphemia " charset="0"/>
                <a:ea typeface="ＭＳ Ｐゴシック" pitchFamily="34" charset="-128"/>
              </a:rPr>
              <a:t>My idea for research: can an app for guided belly breathing to reduce anxiety in children be adapted for use by pregnant women?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" name="Text Placeholder 6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endParaRPr lang="en-US" altLang="en-US" dirty="0" smtClean="0">
              <a:latin typeface="Euphemia 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7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defRPr sz="5440"/>
            </a:lvl1pPr>
          </a:lstStyle>
          <a:p>
            <a:r>
              <a:t>Lancet Series on Maternal Health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2524" y="50505"/>
            <a:ext cx="6618952" cy="498891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758989" y="5641012"/>
            <a:ext cx="536505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457200"/>
            <a:r>
              <a:rPr>
                <a:solidFill>
                  <a:prstClr val="black"/>
                </a:solidFill>
              </a:rPr>
              <a:t>http://www.thelancet.com/series/maternal-health-2016</a:t>
            </a:r>
          </a:p>
        </p:txBody>
      </p:sp>
    </p:spTree>
    <p:extLst>
      <p:ext uri="{BB962C8B-B14F-4D97-AF65-F5344CB8AC3E}">
        <p14:creationId xmlns:p14="http://schemas.microsoft.com/office/powerpoint/2010/main" val="1525714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0" y="4318000"/>
            <a:ext cx="7772400" cy="1450975"/>
          </a:xfrm>
        </p:spPr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0" y="2906720"/>
            <a:ext cx="7772400" cy="1055687"/>
          </a:xfrm>
        </p:spPr>
        <p:txBody>
          <a:bodyPr/>
          <a:lstStyle/>
          <a:p>
            <a:r>
              <a:rPr lang="en-US" dirty="0" smtClean="0"/>
              <a:t>Lee Yeates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1"/>
          </p:nvPr>
        </p:nvSpPr>
        <p:spPr>
          <a:xfrm>
            <a:off x="261938" y="1074738"/>
            <a:ext cx="8207375" cy="1216025"/>
          </a:xfrm>
        </p:spPr>
        <p:txBody>
          <a:bodyPr/>
          <a:lstStyle/>
          <a:p>
            <a:r>
              <a:rPr lang="en-CA" altLang="en-US" smtClean="0">
                <a:latin typeface="Euphemia " charset="0"/>
                <a:ea typeface="ＭＳ Ｐゴシック" pitchFamily="34" charset="-128"/>
              </a:rPr>
              <a:t>Mobile phones are available, familiar, powerful</a:t>
            </a:r>
          </a:p>
          <a:p>
            <a:r>
              <a:rPr lang="en-CA" altLang="en-US" smtClean="0">
                <a:latin typeface="Euphemia " charset="0"/>
                <a:ea typeface="ＭＳ Ｐゴシック" pitchFamily="34" charset="-128"/>
              </a:rPr>
              <a:t>Growing evidence for use of apps to support healthy behaviours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r>
              <a:rPr lang="en-CA" dirty="0" err="1" smtClean="0">
                <a:ea typeface="Euphemia"/>
              </a:rPr>
              <a:t>Mhealth</a:t>
            </a:r>
            <a:r>
              <a:rPr lang="en-CA" dirty="0" smtClean="0">
                <a:ea typeface="Euphemia"/>
              </a:rPr>
              <a:t> </a:t>
            </a:r>
            <a:endParaRPr lang="en-CA" dirty="0">
              <a:ea typeface="Euphemia"/>
            </a:endParaRPr>
          </a:p>
        </p:txBody>
      </p:sp>
      <p:sp>
        <p:nvSpPr>
          <p:cNvPr id="11267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r>
              <a:rPr lang="en-CA" altLang="en-US" smtClean="0">
                <a:latin typeface="Euphemia " charset="0"/>
                <a:ea typeface="ＭＳ Ｐゴシック" pitchFamily="34" charset="-128"/>
              </a:rPr>
              <a:t>Using mobile technology to support health service delivery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90763"/>
            <a:ext cx="18605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051175"/>
            <a:ext cx="189071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290763"/>
            <a:ext cx="19050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759200"/>
            <a:ext cx="187483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748088"/>
            <a:ext cx="190658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276475"/>
            <a:ext cx="187483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Shown to reduce anxiety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Results in decreased respiratory rate and chemoreflex actuation, increased oxygen saturation and baroreflex sensitivity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Decreased anxiety is associated with decreased stress and pain and more positive experiences of hospital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Belly breathing</a:t>
            </a:r>
            <a:endParaRPr lang="en-US" dirty="0"/>
          </a:p>
        </p:txBody>
      </p:sp>
      <p:sp>
        <p:nvSpPr>
          <p:cNvPr id="21507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AKA Diaphragmatic breathing</a:t>
            </a:r>
          </a:p>
        </p:txBody>
      </p:sp>
    </p:spTree>
    <p:extLst>
      <p:ext uri="{BB962C8B-B14F-4D97-AF65-F5344CB8AC3E}">
        <p14:creationId xmlns:p14="http://schemas.microsoft.com/office/powerpoint/2010/main" val="1309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belly breathing app</a:t>
            </a:r>
            <a:endParaRPr lang="en-US" dirty="0"/>
          </a:p>
        </p:txBody>
      </p:sp>
      <p:sp>
        <p:nvSpPr>
          <p:cNvPr id="22530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Combined biofeedback using pulse oximetry and gaming</a:t>
            </a:r>
          </a:p>
        </p:txBody>
      </p:sp>
      <p:pic>
        <p:nvPicPr>
          <p:cNvPr id="22531" name="Picture 4" descr="BB_devi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00138"/>
            <a:ext cx="27797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BB_screensho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420938"/>
            <a:ext cx="22415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BB_screensho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538288"/>
            <a:ext cx="234791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Found a significant improvement in kids ability to learn the technique (4x greater)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30% drop in post-procedure anxiety with those using the app</a:t>
            </a:r>
          </a:p>
          <a:p>
            <a:endParaRPr lang="en-US" altLang="en-US" smtClean="0">
              <a:latin typeface="Euphemia 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endParaRPr lang="en-US" altLang="en-US" smtClean="0">
              <a:latin typeface="Euphemia 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9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Do you think this could translate into a tool for pregnancy anxiety management?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What would be the ideal use – antenatal management, postnatal, early labour (think hypnobabies)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Next steps – apply for funding, build a team, feasibility and pilot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 for you!</a:t>
            </a:r>
            <a:endParaRPr lang="en-US" dirty="0"/>
          </a:p>
        </p:txBody>
      </p:sp>
      <p:sp>
        <p:nvSpPr>
          <p:cNvPr id="24579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endParaRPr lang="en-US" altLang="en-US" smtClean="0">
              <a:latin typeface="Euphemia 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2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Thanks!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endParaRPr lang="en-US" altLang="en-US" smtClean="0">
              <a:latin typeface="Euphemia 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261938" y="1600200"/>
            <a:ext cx="8666162" cy="504825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Development of product/software requirements through discussion with implementation partners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Mock-up of tool reviewed by UBC and partner research team leaders and obstetricians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Two rounds of formal think-aloud usability testing with midwives in South Africa </a:t>
            </a:r>
            <a:r>
              <a:rPr lang="en-US" altLang="en-US" sz="2000" smtClean="0">
                <a:latin typeface="Euphemia " charset="0"/>
                <a:ea typeface="ＭＳ Ｐゴシック" pitchFamily="34" charset="-128"/>
              </a:rPr>
              <a:t>(Lim et al. JMIR mHealth, 2015)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Informal end-user testing with community health workers in Nigeria, Pakistan, Mozambique, India</a:t>
            </a:r>
          </a:p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Final design of user interface and training materials based on user feedback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938" y="-25400"/>
            <a:ext cx="8666162" cy="719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design process</a:t>
            </a:r>
            <a:endParaRPr lang="en-US" dirty="0"/>
          </a:p>
        </p:txBody>
      </p:sp>
      <p:sp>
        <p:nvSpPr>
          <p:cNvPr id="12291" name="Text Placeholder 3"/>
          <p:cNvSpPr>
            <a:spLocks noGrp="1"/>
          </p:cNvSpPr>
          <p:nvPr>
            <p:ph type="body" idx="10"/>
          </p:nvPr>
        </p:nvSpPr>
        <p:spPr>
          <a:xfrm>
            <a:off x="261938" y="693738"/>
            <a:ext cx="7789862" cy="406400"/>
          </a:xfrm>
        </p:spPr>
        <p:txBody>
          <a:bodyPr/>
          <a:lstStyle/>
          <a:p>
            <a:r>
              <a:rPr lang="en-US" altLang="en-US" smtClean="0">
                <a:latin typeface="Euphemia " charset="0"/>
                <a:ea typeface="ＭＳ Ｐゴシック" pitchFamily="34" charset="-128"/>
              </a:rPr>
              <a:t>User-centered design</a:t>
            </a:r>
          </a:p>
        </p:txBody>
      </p:sp>
    </p:spTree>
    <p:extLst>
      <p:ext uri="{BB962C8B-B14F-4D97-AF65-F5344CB8AC3E}">
        <p14:creationId xmlns:p14="http://schemas.microsoft.com/office/powerpoint/2010/main" val="2600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re-Empt-1">
      <a:dk1>
        <a:srgbClr val="5E5044"/>
      </a:dk1>
      <a:lt1>
        <a:sysClr val="window" lastClr="FFFFFF"/>
      </a:lt1>
      <a:dk2>
        <a:srgbClr val="CE8C56"/>
      </a:dk2>
      <a:lt2>
        <a:srgbClr val="E9E2CF"/>
      </a:lt2>
      <a:accent1>
        <a:srgbClr val="955145"/>
      </a:accent1>
      <a:accent2>
        <a:srgbClr val="D8CFBC"/>
      </a:accent2>
      <a:accent3>
        <a:srgbClr val="729467"/>
      </a:accent3>
      <a:accent4>
        <a:srgbClr val="929BC1"/>
      </a:accent4>
      <a:accent5>
        <a:srgbClr val="90BFBC"/>
      </a:accent5>
      <a:accent6>
        <a:srgbClr val="6B7D7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C MidNet Launch 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C MidNet Launch 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1_BC MidNet Launch </vt:lpstr>
      <vt:lpstr>BC MidNet Launch </vt:lpstr>
      <vt:lpstr>Diaphragmatic breathing and mobile health</vt:lpstr>
      <vt:lpstr>PowerPoint Presentation</vt:lpstr>
      <vt:lpstr>Mhealth </vt:lpstr>
      <vt:lpstr>Belly breathing</vt:lpstr>
      <vt:lpstr>The belly breathing app</vt:lpstr>
      <vt:lpstr>PowerPoint Presentation</vt:lpstr>
      <vt:lpstr>Questions for you!</vt:lpstr>
      <vt:lpstr>PowerPoint Presentation</vt:lpstr>
      <vt:lpstr>Our design process</vt:lpstr>
      <vt:lpstr>Midwifery in the Press </vt:lpstr>
      <vt:lpstr>PowerPoint Presentation</vt:lpstr>
      <vt:lpstr>Summer/16 http://www.ontariomidwives.ca/images/uploads/guidelines/Choice_of_birthplace.pdf</vt:lpstr>
      <vt:lpstr>PowerPoint Presentation</vt:lpstr>
      <vt:lpstr>PowerPoint Presentation</vt:lpstr>
      <vt:lpstr>PowerPoint Presentation</vt:lpstr>
      <vt:lpstr>New NRP Guidelines</vt:lpstr>
      <vt:lpstr>PowerPoint Presentation</vt:lpstr>
      <vt:lpstr>PowerPoint Presentation</vt:lpstr>
      <vt:lpstr>PowerPoint Presentation</vt:lpstr>
      <vt:lpstr>Lancet Series on Maternal Health</vt:lpstr>
      <vt:lpstr>Closing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Diaphragmatic breathing and mobile health</dc:title>
  <dc:creator>Tracey Mason</dc:creator>
  <cp:lastModifiedBy>Tracey Mason</cp:lastModifiedBy>
  <cp:revision>1</cp:revision>
  <dcterms:created xsi:type="dcterms:W3CDTF">2016-09-29T21:46:43Z</dcterms:created>
  <dcterms:modified xsi:type="dcterms:W3CDTF">2016-09-29T21:47:07Z</dcterms:modified>
</cp:coreProperties>
</file>